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64" r:id="rId5"/>
    <p:sldId id="258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56" autoAdjust="0"/>
  </p:normalViewPr>
  <p:slideViewPr>
    <p:cSldViewPr>
      <p:cViewPr varScale="1">
        <p:scale>
          <a:sx n="77" d="100"/>
          <a:sy n="77" d="100"/>
        </p:scale>
        <p:origin x="-161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7A1CC0-A74E-4F98-88B4-4E2EBAC0B330}" type="datetimeFigureOut">
              <a:rPr lang="zh-TW" altLang="en-US" smtClean="0"/>
              <a:pPr/>
              <a:t>2012/12/18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1C31217-9CB9-4532-9ED2-74FD55018B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1000" y="3140968"/>
            <a:ext cx="8458200" cy="1222375"/>
          </a:xfrm>
        </p:spPr>
        <p:txBody>
          <a:bodyPr/>
          <a:lstStyle/>
          <a:p>
            <a:pPr algn="ctr"/>
            <a:r>
              <a:rPr lang="en-US" altLang="zh-TW" dirty="0" smtClean="0"/>
              <a:t>Interference and diffraction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81000" y="220486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dirty="0" smtClean="0"/>
              <a:t>Experiment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30560"/>
            <a:ext cx="8686800" cy="838200"/>
          </a:xfrm>
        </p:spPr>
        <p:txBody>
          <a:bodyPr/>
          <a:lstStyle/>
          <a:p>
            <a:pPr algn="ctr"/>
            <a:r>
              <a:rPr lang="en-US" altLang="zh-TW" dirty="0" smtClean="0"/>
              <a:t>Object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en-US" altLang="zh-TW" sz="2600" dirty="0" smtClean="0"/>
              <a:t>Using laser diode mapping the double-slit  interference and single-slit diffraction image</a:t>
            </a:r>
          </a:p>
          <a:p>
            <a:r>
              <a:rPr lang="en-US" altLang="zh-TW" sz="2800" dirty="0" smtClean="0"/>
              <a:t>To understand the double-slit interference and single-slit diffraction principle</a:t>
            </a:r>
            <a:endParaRPr lang="zh-TW" altLang="en-US" sz="2600" dirty="0"/>
          </a:p>
        </p:txBody>
      </p:sp>
      <p:grpSp>
        <p:nvGrpSpPr>
          <p:cNvPr id="7" name="群組 6"/>
          <p:cNvGrpSpPr/>
          <p:nvPr/>
        </p:nvGrpSpPr>
        <p:grpSpPr>
          <a:xfrm>
            <a:off x="2483768" y="3284984"/>
            <a:ext cx="4464496" cy="3384376"/>
            <a:chOff x="1907704" y="2751618"/>
            <a:chExt cx="5318720" cy="406175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7704" y="2751618"/>
              <a:ext cx="5318720" cy="406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文字方塊 5"/>
            <p:cNvSpPr txBox="1"/>
            <p:nvPr/>
          </p:nvSpPr>
          <p:spPr>
            <a:xfrm>
              <a:off x="2339752" y="6383069"/>
              <a:ext cx="2931260" cy="393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/>
                <a:t>AEEA </a:t>
              </a:r>
              <a:r>
                <a:rPr lang="zh-TW" altLang="en-US" b="1" dirty="0"/>
                <a:t>天文教育</a:t>
              </a:r>
              <a:r>
                <a:rPr lang="zh-TW" altLang="en-US" b="1" dirty="0" smtClean="0"/>
                <a:t>資訊網</a:t>
              </a:r>
              <a:endParaRPr lang="zh-TW" altLang="en-US" dirty="0"/>
            </a:p>
          </p:txBody>
        </p:sp>
      </p:grpSp>
      <p:sp>
        <p:nvSpPr>
          <p:cNvPr id="8" name="文字方塊 7"/>
          <p:cNvSpPr txBox="1"/>
          <p:nvPr/>
        </p:nvSpPr>
        <p:spPr>
          <a:xfrm>
            <a:off x="1043608" y="436510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smtClean="0"/>
              <a:t>Light source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Huygens principle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752528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1. Each point on the wave front can be regarded </a:t>
            </a:r>
            <a:r>
              <a:rPr lang="en-US" altLang="zh-TW" sz="2400" dirty="0" smtClean="0">
                <a:solidFill>
                  <a:srgbClr val="FF0000"/>
                </a:solidFill>
              </a:rPr>
              <a:t>as the new point wave source</a:t>
            </a:r>
            <a:r>
              <a:rPr lang="en-US" altLang="zh-TW" sz="2400" dirty="0" smtClean="0"/>
              <a:t> and as the center or the center of the sphere. Each of its generates the circular wave or spherical wave.</a:t>
            </a:r>
            <a:endParaRPr lang="zh-TW" altLang="en-US" sz="2400" dirty="0" smtClean="0"/>
          </a:p>
          <a:p>
            <a:r>
              <a:rPr lang="en-US" altLang="zh-TW" sz="2400" dirty="0" smtClean="0"/>
              <a:t>2. And then after a certain time t, the new wave emitted through a distance r = v t, the line or plane tangent to the circular wave or a spherical wave generated (referred to as envelope or envelope surface), namely, a new wave front.</a:t>
            </a:r>
            <a:endParaRPr lang="zh-TW" altLang="en-US" sz="2400" dirty="0"/>
          </a:p>
        </p:txBody>
      </p:sp>
      <p:grpSp>
        <p:nvGrpSpPr>
          <p:cNvPr id="14" name="群組 13"/>
          <p:cNvGrpSpPr/>
          <p:nvPr/>
        </p:nvGrpSpPr>
        <p:grpSpPr>
          <a:xfrm>
            <a:off x="1259632" y="3933056"/>
            <a:ext cx="6638925" cy="2886075"/>
            <a:chOff x="1475656" y="3284984"/>
            <a:chExt cx="6638925" cy="28860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5656" y="3284984"/>
              <a:ext cx="6638925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文字方塊 10"/>
            <p:cNvSpPr txBox="1"/>
            <p:nvPr/>
          </p:nvSpPr>
          <p:spPr>
            <a:xfrm>
              <a:off x="1655168" y="3358153"/>
              <a:ext cx="6480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1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1259632" y="3955876"/>
            <a:ext cx="6610350" cy="2857500"/>
            <a:chOff x="-2556792" y="0"/>
            <a:chExt cx="6610350" cy="28575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556792" y="0"/>
              <a:ext cx="6610350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字方塊 11"/>
            <p:cNvSpPr txBox="1"/>
            <p:nvPr/>
          </p:nvSpPr>
          <p:spPr>
            <a:xfrm>
              <a:off x="-2556792" y="50349"/>
              <a:ext cx="7920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2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1259632" y="3955876"/>
            <a:ext cx="6638925" cy="2857500"/>
            <a:chOff x="-5098379" y="3789040"/>
            <a:chExt cx="6638925" cy="28575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5098379" y="3789040"/>
              <a:ext cx="6638925" cy="2857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文字方塊 14"/>
            <p:cNvSpPr txBox="1"/>
            <p:nvPr/>
          </p:nvSpPr>
          <p:spPr>
            <a:xfrm>
              <a:off x="-5026371" y="3862209"/>
              <a:ext cx="576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3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259632" y="3933056"/>
            <a:ext cx="6629400" cy="2828925"/>
            <a:chOff x="3275856" y="4293096"/>
            <a:chExt cx="6629400" cy="28289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856" y="4293096"/>
              <a:ext cx="6629400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文字方塊 16"/>
            <p:cNvSpPr txBox="1"/>
            <p:nvPr/>
          </p:nvSpPr>
          <p:spPr>
            <a:xfrm>
              <a:off x="3424536" y="4365104"/>
              <a:ext cx="5760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4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1259632" y="3933056"/>
            <a:ext cx="6600825" cy="2828925"/>
            <a:chOff x="-4308895" y="4293096"/>
            <a:chExt cx="6600825" cy="282892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4308895" y="4293096"/>
              <a:ext cx="6600825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文字方塊 18"/>
            <p:cNvSpPr txBox="1"/>
            <p:nvPr/>
          </p:nvSpPr>
          <p:spPr>
            <a:xfrm>
              <a:off x="-4260798" y="4366265"/>
              <a:ext cx="9361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5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259632" y="3933056"/>
            <a:ext cx="6648450" cy="2828925"/>
            <a:chOff x="11268744" y="2924944"/>
            <a:chExt cx="6648450" cy="282892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268744" y="2924944"/>
              <a:ext cx="6648450" cy="282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文字方塊 20"/>
            <p:cNvSpPr txBox="1"/>
            <p:nvPr/>
          </p:nvSpPr>
          <p:spPr>
            <a:xfrm>
              <a:off x="11436474" y="2998113"/>
              <a:ext cx="10081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6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smtClean="0"/>
              <a:t>double-slit  interference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005064"/>
            <a:ext cx="9144000" cy="2376264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dirty="0" smtClean="0"/>
              <a:t>Point P electric field obtained by the graphical method, </a:t>
            </a:r>
            <a:br>
              <a:rPr lang="en-US" altLang="zh-TW" sz="2400" dirty="0" smtClean="0"/>
            </a:br>
            <a:r>
              <a:rPr lang="en-US" altLang="zh-TW" sz="2400" dirty="0" smtClean="0"/>
              <a:t>Intensity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Optical path difference is                     ,so</a:t>
            </a:r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At </a:t>
            </a:r>
            <a:r>
              <a:rPr lang="el-GR" altLang="zh-TW" sz="2400" b="1" dirty="0" smtClean="0"/>
              <a:t>δ</a:t>
            </a:r>
            <a:r>
              <a:rPr lang="en-US" altLang="zh-TW" sz="2400" b="1" dirty="0" smtClean="0"/>
              <a:t>=2m</a:t>
            </a:r>
            <a:r>
              <a:rPr lang="el-GR" altLang="zh-TW" sz="2400" b="1" dirty="0" smtClean="0"/>
              <a:t> π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and (2m+1)</a:t>
            </a:r>
            <a:r>
              <a:rPr lang="el-GR" altLang="zh-TW" sz="2400" b="1" dirty="0" smtClean="0"/>
              <a:t> π</a:t>
            </a:r>
            <a:r>
              <a:rPr lang="en-US" altLang="zh-TW" sz="2400" b="1" dirty="0" smtClean="0"/>
              <a:t> </a:t>
            </a:r>
            <a:r>
              <a:rPr lang="en-US" altLang="zh-TW" sz="2400" dirty="0" smtClean="0"/>
              <a:t>are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constructive and destructive interference maxima</a:t>
            </a:r>
            <a:endParaRPr lang="zh-TW" alt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7768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群組 18"/>
          <p:cNvGrpSpPr/>
          <p:nvPr/>
        </p:nvGrpSpPr>
        <p:grpSpPr>
          <a:xfrm>
            <a:off x="179512" y="1641574"/>
            <a:ext cx="1834006" cy="1427386"/>
            <a:chOff x="179512" y="1629148"/>
            <a:chExt cx="1834006" cy="1427386"/>
          </a:xfrm>
        </p:grpSpPr>
        <p:grpSp>
          <p:nvGrpSpPr>
            <p:cNvPr id="5" name="群組 4"/>
            <p:cNvGrpSpPr/>
            <p:nvPr/>
          </p:nvGrpSpPr>
          <p:grpSpPr>
            <a:xfrm>
              <a:off x="251520" y="2492896"/>
              <a:ext cx="1761998" cy="563638"/>
              <a:chOff x="217714" y="2861733"/>
              <a:chExt cx="9588879" cy="563638"/>
            </a:xfrm>
          </p:grpSpPr>
          <p:sp>
            <p:nvSpPr>
              <p:cNvPr id="6" name="手繪多邊形 5"/>
              <p:cNvSpPr/>
              <p:nvPr/>
            </p:nvSpPr>
            <p:spPr>
              <a:xfrm>
                <a:off x="217714" y="2861733"/>
                <a:ext cx="8244115" cy="563638"/>
              </a:xfrm>
              <a:custGeom>
                <a:avLst/>
                <a:gdLst>
                  <a:gd name="connsiteX0" fmla="*/ 0 w 8244115"/>
                  <a:gd name="connsiteY0" fmla="*/ 563638 h 563638"/>
                  <a:gd name="connsiteX1" fmla="*/ 1059543 w 8244115"/>
                  <a:gd name="connsiteY1" fmla="*/ 41124 h 563638"/>
                  <a:gd name="connsiteX2" fmla="*/ 2148115 w 8244115"/>
                  <a:gd name="connsiteY2" fmla="*/ 563638 h 563638"/>
                  <a:gd name="connsiteX3" fmla="*/ 3222172 w 8244115"/>
                  <a:gd name="connsiteY3" fmla="*/ 41124 h 563638"/>
                  <a:gd name="connsiteX4" fmla="*/ 4310743 w 8244115"/>
                  <a:gd name="connsiteY4" fmla="*/ 549124 h 563638"/>
                  <a:gd name="connsiteX5" fmla="*/ 5428343 w 8244115"/>
                  <a:gd name="connsiteY5" fmla="*/ 26610 h 563638"/>
                  <a:gd name="connsiteX6" fmla="*/ 6502400 w 8244115"/>
                  <a:gd name="connsiteY6" fmla="*/ 549124 h 563638"/>
                  <a:gd name="connsiteX7" fmla="*/ 7576457 w 8244115"/>
                  <a:gd name="connsiteY7" fmla="*/ 41124 h 563638"/>
                  <a:gd name="connsiteX8" fmla="*/ 8244115 w 8244115"/>
                  <a:gd name="connsiteY8" fmla="*/ 302381 h 563638"/>
                  <a:gd name="connsiteX9" fmla="*/ 8244115 w 8244115"/>
                  <a:gd name="connsiteY9" fmla="*/ 302381 h 563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244115" h="563638">
                    <a:moveTo>
                      <a:pt x="0" y="563638"/>
                    </a:moveTo>
                    <a:cubicBezTo>
                      <a:pt x="350762" y="302381"/>
                      <a:pt x="701524" y="41124"/>
                      <a:pt x="1059543" y="41124"/>
                    </a:cubicBezTo>
                    <a:cubicBezTo>
                      <a:pt x="1417562" y="41124"/>
                      <a:pt x="1787677" y="563638"/>
                      <a:pt x="2148115" y="563638"/>
                    </a:cubicBezTo>
                    <a:cubicBezTo>
                      <a:pt x="2508553" y="563638"/>
                      <a:pt x="2861734" y="43543"/>
                      <a:pt x="3222172" y="41124"/>
                    </a:cubicBezTo>
                    <a:cubicBezTo>
                      <a:pt x="3582610" y="38705"/>
                      <a:pt x="3943048" y="551543"/>
                      <a:pt x="4310743" y="549124"/>
                    </a:cubicBezTo>
                    <a:cubicBezTo>
                      <a:pt x="4678438" y="546705"/>
                      <a:pt x="5063067" y="26610"/>
                      <a:pt x="5428343" y="26610"/>
                    </a:cubicBezTo>
                    <a:cubicBezTo>
                      <a:pt x="5793619" y="26610"/>
                      <a:pt x="6144381" y="546705"/>
                      <a:pt x="6502400" y="549124"/>
                    </a:cubicBezTo>
                    <a:cubicBezTo>
                      <a:pt x="6860419" y="551543"/>
                      <a:pt x="7286171" y="82248"/>
                      <a:pt x="7576457" y="41124"/>
                    </a:cubicBezTo>
                    <a:cubicBezTo>
                      <a:pt x="7866743" y="0"/>
                      <a:pt x="8244115" y="302381"/>
                      <a:pt x="8244115" y="302381"/>
                    </a:cubicBezTo>
                    <a:lnTo>
                      <a:pt x="8244115" y="302381"/>
                    </a:lnTo>
                  </a:path>
                </a:pathLst>
              </a:cu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7" name="直線單箭頭接點 6"/>
              <p:cNvCxnSpPr>
                <a:stCxn id="6" idx="8"/>
              </p:cNvCxnSpPr>
              <p:nvPr/>
            </p:nvCxnSpPr>
            <p:spPr>
              <a:xfrm flipV="1">
                <a:off x="8461829" y="3140968"/>
                <a:ext cx="1344764" cy="2314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文字方塊 17"/>
            <p:cNvSpPr txBox="1"/>
            <p:nvPr/>
          </p:nvSpPr>
          <p:spPr>
            <a:xfrm>
              <a:off x="179512" y="1629148"/>
              <a:ext cx="15841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Dimming parallel light, intensity I</a:t>
              </a:r>
              <a:r>
                <a:rPr lang="en-US" altLang="zh-TW" baseline="-25000" dirty="0" smtClean="0">
                  <a:solidFill>
                    <a:srgbClr val="FF0000"/>
                  </a:solidFill>
                </a:rPr>
                <a:t>0</a:t>
              </a:r>
              <a:endParaRPr lang="zh-TW" altLang="en-US" baseline="-25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2194924" y="1484784"/>
            <a:ext cx="5054735" cy="594752"/>
            <a:chOff x="2194924" y="1484784"/>
            <a:chExt cx="5054735" cy="594752"/>
          </a:xfrm>
        </p:grpSpPr>
        <p:grpSp>
          <p:nvGrpSpPr>
            <p:cNvPr id="8" name="群組 7"/>
            <p:cNvGrpSpPr/>
            <p:nvPr/>
          </p:nvGrpSpPr>
          <p:grpSpPr>
            <a:xfrm rot="20991900">
              <a:off x="2194924" y="1783192"/>
              <a:ext cx="5054735" cy="296344"/>
              <a:chOff x="217715" y="1700808"/>
              <a:chExt cx="7306613" cy="621478"/>
            </a:xfrm>
          </p:grpSpPr>
          <p:sp>
            <p:nvSpPr>
              <p:cNvPr id="9" name="手繪多邊形 8"/>
              <p:cNvSpPr/>
              <p:nvPr/>
            </p:nvSpPr>
            <p:spPr>
              <a:xfrm>
                <a:off x="217715" y="1727200"/>
                <a:ext cx="2122038" cy="595086"/>
              </a:xfrm>
              <a:custGeom>
                <a:avLst/>
                <a:gdLst>
                  <a:gd name="connsiteX0" fmla="*/ 0 w 8650515"/>
                  <a:gd name="connsiteY0" fmla="*/ 580571 h 595086"/>
                  <a:gd name="connsiteX1" fmla="*/ 1059543 w 8650515"/>
                  <a:gd name="connsiteY1" fmla="*/ 29029 h 595086"/>
                  <a:gd name="connsiteX2" fmla="*/ 2162629 w 8650515"/>
                  <a:gd name="connsiteY2" fmla="*/ 595086 h 595086"/>
                  <a:gd name="connsiteX3" fmla="*/ 3222172 w 8650515"/>
                  <a:gd name="connsiteY3" fmla="*/ 29029 h 595086"/>
                  <a:gd name="connsiteX4" fmla="*/ 4310743 w 8650515"/>
                  <a:gd name="connsiteY4" fmla="*/ 566057 h 595086"/>
                  <a:gd name="connsiteX5" fmla="*/ 5428343 w 8650515"/>
                  <a:gd name="connsiteY5" fmla="*/ 0 h 595086"/>
                  <a:gd name="connsiteX6" fmla="*/ 6502400 w 8650515"/>
                  <a:gd name="connsiteY6" fmla="*/ 566057 h 595086"/>
                  <a:gd name="connsiteX7" fmla="*/ 7590972 w 8650515"/>
                  <a:gd name="connsiteY7" fmla="*/ 29029 h 595086"/>
                  <a:gd name="connsiteX8" fmla="*/ 8650515 w 8650515"/>
                  <a:gd name="connsiteY8" fmla="*/ 566057 h 5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0515" h="595086">
                    <a:moveTo>
                      <a:pt x="0" y="580571"/>
                    </a:moveTo>
                    <a:cubicBezTo>
                      <a:pt x="349552" y="303590"/>
                      <a:pt x="699105" y="26610"/>
                      <a:pt x="1059543" y="29029"/>
                    </a:cubicBezTo>
                    <a:cubicBezTo>
                      <a:pt x="1419981" y="31448"/>
                      <a:pt x="1802191" y="595086"/>
                      <a:pt x="2162629" y="595086"/>
                    </a:cubicBezTo>
                    <a:cubicBezTo>
                      <a:pt x="2523067" y="595086"/>
                      <a:pt x="2864153" y="33867"/>
                      <a:pt x="3222172" y="29029"/>
                    </a:cubicBezTo>
                    <a:cubicBezTo>
                      <a:pt x="3580191" y="24191"/>
                      <a:pt x="3943048" y="570895"/>
                      <a:pt x="4310743" y="566057"/>
                    </a:cubicBezTo>
                    <a:cubicBezTo>
                      <a:pt x="4678438" y="561219"/>
                      <a:pt x="5063067" y="0"/>
                      <a:pt x="5428343" y="0"/>
                    </a:cubicBezTo>
                    <a:cubicBezTo>
                      <a:pt x="5793619" y="0"/>
                      <a:pt x="6141962" y="561219"/>
                      <a:pt x="6502400" y="566057"/>
                    </a:cubicBezTo>
                    <a:cubicBezTo>
                      <a:pt x="6862838" y="570895"/>
                      <a:pt x="7232953" y="29029"/>
                      <a:pt x="7590972" y="29029"/>
                    </a:cubicBezTo>
                    <a:cubicBezTo>
                      <a:pt x="7948991" y="29029"/>
                      <a:pt x="8299753" y="297543"/>
                      <a:pt x="8650515" y="566057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手繪多邊形 9"/>
              <p:cNvSpPr/>
              <p:nvPr/>
            </p:nvSpPr>
            <p:spPr>
              <a:xfrm>
                <a:off x="2339752" y="1700808"/>
                <a:ext cx="2122038" cy="595086"/>
              </a:xfrm>
              <a:custGeom>
                <a:avLst/>
                <a:gdLst>
                  <a:gd name="connsiteX0" fmla="*/ 0 w 8650515"/>
                  <a:gd name="connsiteY0" fmla="*/ 580571 h 595086"/>
                  <a:gd name="connsiteX1" fmla="*/ 1059543 w 8650515"/>
                  <a:gd name="connsiteY1" fmla="*/ 29029 h 595086"/>
                  <a:gd name="connsiteX2" fmla="*/ 2162629 w 8650515"/>
                  <a:gd name="connsiteY2" fmla="*/ 595086 h 595086"/>
                  <a:gd name="connsiteX3" fmla="*/ 3222172 w 8650515"/>
                  <a:gd name="connsiteY3" fmla="*/ 29029 h 595086"/>
                  <a:gd name="connsiteX4" fmla="*/ 4310743 w 8650515"/>
                  <a:gd name="connsiteY4" fmla="*/ 566057 h 595086"/>
                  <a:gd name="connsiteX5" fmla="*/ 5428343 w 8650515"/>
                  <a:gd name="connsiteY5" fmla="*/ 0 h 595086"/>
                  <a:gd name="connsiteX6" fmla="*/ 6502400 w 8650515"/>
                  <a:gd name="connsiteY6" fmla="*/ 566057 h 595086"/>
                  <a:gd name="connsiteX7" fmla="*/ 7590972 w 8650515"/>
                  <a:gd name="connsiteY7" fmla="*/ 29029 h 595086"/>
                  <a:gd name="connsiteX8" fmla="*/ 8650515 w 8650515"/>
                  <a:gd name="connsiteY8" fmla="*/ 566057 h 5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0515" h="595086">
                    <a:moveTo>
                      <a:pt x="0" y="580571"/>
                    </a:moveTo>
                    <a:cubicBezTo>
                      <a:pt x="349552" y="303590"/>
                      <a:pt x="699105" y="26610"/>
                      <a:pt x="1059543" y="29029"/>
                    </a:cubicBezTo>
                    <a:cubicBezTo>
                      <a:pt x="1419981" y="31448"/>
                      <a:pt x="1802191" y="595086"/>
                      <a:pt x="2162629" y="595086"/>
                    </a:cubicBezTo>
                    <a:cubicBezTo>
                      <a:pt x="2523067" y="595086"/>
                      <a:pt x="2864153" y="33867"/>
                      <a:pt x="3222172" y="29029"/>
                    </a:cubicBezTo>
                    <a:cubicBezTo>
                      <a:pt x="3580191" y="24191"/>
                      <a:pt x="3943048" y="570895"/>
                      <a:pt x="4310743" y="566057"/>
                    </a:cubicBezTo>
                    <a:cubicBezTo>
                      <a:pt x="4678438" y="561219"/>
                      <a:pt x="5063067" y="0"/>
                      <a:pt x="5428343" y="0"/>
                    </a:cubicBezTo>
                    <a:cubicBezTo>
                      <a:pt x="5793619" y="0"/>
                      <a:pt x="6141962" y="561219"/>
                      <a:pt x="6502400" y="566057"/>
                    </a:cubicBezTo>
                    <a:cubicBezTo>
                      <a:pt x="6862838" y="570895"/>
                      <a:pt x="7232953" y="29029"/>
                      <a:pt x="7590972" y="29029"/>
                    </a:cubicBezTo>
                    <a:cubicBezTo>
                      <a:pt x="7948991" y="29029"/>
                      <a:pt x="8299753" y="297543"/>
                      <a:pt x="8650515" y="566057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1" name="手繪多邊形 10"/>
              <p:cNvSpPr/>
              <p:nvPr/>
            </p:nvSpPr>
            <p:spPr>
              <a:xfrm>
                <a:off x="4427984" y="1700808"/>
                <a:ext cx="2122038" cy="595086"/>
              </a:xfrm>
              <a:custGeom>
                <a:avLst/>
                <a:gdLst>
                  <a:gd name="connsiteX0" fmla="*/ 0 w 8650515"/>
                  <a:gd name="connsiteY0" fmla="*/ 580571 h 595086"/>
                  <a:gd name="connsiteX1" fmla="*/ 1059543 w 8650515"/>
                  <a:gd name="connsiteY1" fmla="*/ 29029 h 595086"/>
                  <a:gd name="connsiteX2" fmla="*/ 2162629 w 8650515"/>
                  <a:gd name="connsiteY2" fmla="*/ 595086 h 595086"/>
                  <a:gd name="connsiteX3" fmla="*/ 3222172 w 8650515"/>
                  <a:gd name="connsiteY3" fmla="*/ 29029 h 595086"/>
                  <a:gd name="connsiteX4" fmla="*/ 4310743 w 8650515"/>
                  <a:gd name="connsiteY4" fmla="*/ 566057 h 595086"/>
                  <a:gd name="connsiteX5" fmla="*/ 5428343 w 8650515"/>
                  <a:gd name="connsiteY5" fmla="*/ 0 h 595086"/>
                  <a:gd name="connsiteX6" fmla="*/ 6502400 w 8650515"/>
                  <a:gd name="connsiteY6" fmla="*/ 566057 h 595086"/>
                  <a:gd name="connsiteX7" fmla="*/ 7590972 w 8650515"/>
                  <a:gd name="connsiteY7" fmla="*/ 29029 h 595086"/>
                  <a:gd name="connsiteX8" fmla="*/ 8650515 w 8650515"/>
                  <a:gd name="connsiteY8" fmla="*/ 566057 h 5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0515" h="595086">
                    <a:moveTo>
                      <a:pt x="0" y="580571"/>
                    </a:moveTo>
                    <a:cubicBezTo>
                      <a:pt x="349552" y="303590"/>
                      <a:pt x="699105" y="26610"/>
                      <a:pt x="1059543" y="29029"/>
                    </a:cubicBezTo>
                    <a:cubicBezTo>
                      <a:pt x="1419981" y="31448"/>
                      <a:pt x="1802191" y="595086"/>
                      <a:pt x="2162629" y="595086"/>
                    </a:cubicBezTo>
                    <a:cubicBezTo>
                      <a:pt x="2523067" y="595086"/>
                      <a:pt x="2864153" y="33867"/>
                      <a:pt x="3222172" y="29029"/>
                    </a:cubicBezTo>
                    <a:cubicBezTo>
                      <a:pt x="3580191" y="24191"/>
                      <a:pt x="3943048" y="570895"/>
                      <a:pt x="4310743" y="566057"/>
                    </a:cubicBezTo>
                    <a:cubicBezTo>
                      <a:pt x="4678438" y="561219"/>
                      <a:pt x="5063067" y="0"/>
                      <a:pt x="5428343" y="0"/>
                    </a:cubicBezTo>
                    <a:cubicBezTo>
                      <a:pt x="5793619" y="0"/>
                      <a:pt x="6141962" y="561219"/>
                      <a:pt x="6502400" y="566057"/>
                    </a:cubicBezTo>
                    <a:cubicBezTo>
                      <a:pt x="6862838" y="570895"/>
                      <a:pt x="7232953" y="29029"/>
                      <a:pt x="7590972" y="29029"/>
                    </a:cubicBezTo>
                    <a:cubicBezTo>
                      <a:pt x="7948991" y="29029"/>
                      <a:pt x="8299753" y="297543"/>
                      <a:pt x="8650515" y="566057"/>
                    </a:cubicBezTo>
                  </a:path>
                </a:pathLst>
              </a:cu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2" name="直線單箭頭接點 11"/>
              <p:cNvCxnSpPr/>
              <p:nvPr/>
            </p:nvCxnSpPr>
            <p:spPr>
              <a:xfrm flipV="1">
                <a:off x="6516216" y="2204864"/>
                <a:ext cx="1008112" cy="2314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字方塊 19"/>
            <p:cNvSpPr txBox="1"/>
            <p:nvPr/>
          </p:nvSpPr>
          <p:spPr>
            <a:xfrm>
              <a:off x="2339752" y="1484784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00B050"/>
                  </a:solidFill>
                </a:rPr>
                <a:t>Phase leading wave</a:t>
              </a:r>
              <a:endParaRPr lang="zh-TW" altLang="en-US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2541601" y="2348880"/>
            <a:ext cx="5054735" cy="882294"/>
            <a:chOff x="2294071" y="2411982"/>
            <a:chExt cx="5054735" cy="882294"/>
          </a:xfrm>
        </p:grpSpPr>
        <p:grpSp>
          <p:nvGrpSpPr>
            <p:cNvPr id="13" name="群組 12"/>
            <p:cNvGrpSpPr/>
            <p:nvPr/>
          </p:nvGrpSpPr>
          <p:grpSpPr>
            <a:xfrm rot="20714177">
              <a:off x="2294071" y="2411982"/>
              <a:ext cx="5054735" cy="296344"/>
              <a:chOff x="217715" y="1700808"/>
              <a:chExt cx="7306613" cy="621478"/>
            </a:xfrm>
          </p:grpSpPr>
          <p:sp>
            <p:nvSpPr>
              <p:cNvPr id="14" name="手繪多邊形 13"/>
              <p:cNvSpPr/>
              <p:nvPr/>
            </p:nvSpPr>
            <p:spPr>
              <a:xfrm>
                <a:off x="217715" y="1727200"/>
                <a:ext cx="2122038" cy="595086"/>
              </a:xfrm>
              <a:custGeom>
                <a:avLst/>
                <a:gdLst>
                  <a:gd name="connsiteX0" fmla="*/ 0 w 8650515"/>
                  <a:gd name="connsiteY0" fmla="*/ 580571 h 595086"/>
                  <a:gd name="connsiteX1" fmla="*/ 1059543 w 8650515"/>
                  <a:gd name="connsiteY1" fmla="*/ 29029 h 595086"/>
                  <a:gd name="connsiteX2" fmla="*/ 2162629 w 8650515"/>
                  <a:gd name="connsiteY2" fmla="*/ 595086 h 595086"/>
                  <a:gd name="connsiteX3" fmla="*/ 3222172 w 8650515"/>
                  <a:gd name="connsiteY3" fmla="*/ 29029 h 595086"/>
                  <a:gd name="connsiteX4" fmla="*/ 4310743 w 8650515"/>
                  <a:gd name="connsiteY4" fmla="*/ 566057 h 595086"/>
                  <a:gd name="connsiteX5" fmla="*/ 5428343 w 8650515"/>
                  <a:gd name="connsiteY5" fmla="*/ 0 h 595086"/>
                  <a:gd name="connsiteX6" fmla="*/ 6502400 w 8650515"/>
                  <a:gd name="connsiteY6" fmla="*/ 566057 h 595086"/>
                  <a:gd name="connsiteX7" fmla="*/ 7590972 w 8650515"/>
                  <a:gd name="connsiteY7" fmla="*/ 29029 h 595086"/>
                  <a:gd name="connsiteX8" fmla="*/ 8650515 w 8650515"/>
                  <a:gd name="connsiteY8" fmla="*/ 566057 h 5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0515" h="595086">
                    <a:moveTo>
                      <a:pt x="0" y="580571"/>
                    </a:moveTo>
                    <a:cubicBezTo>
                      <a:pt x="349552" y="303590"/>
                      <a:pt x="699105" y="26610"/>
                      <a:pt x="1059543" y="29029"/>
                    </a:cubicBezTo>
                    <a:cubicBezTo>
                      <a:pt x="1419981" y="31448"/>
                      <a:pt x="1802191" y="595086"/>
                      <a:pt x="2162629" y="595086"/>
                    </a:cubicBezTo>
                    <a:cubicBezTo>
                      <a:pt x="2523067" y="595086"/>
                      <a:pt x="2864153" y="33867"/>
                      <a:pt x="3222172" y="29029"/>
                    </a:cubicBezTo>
                    <a:cubicBezTo>
                      <a:pt x="3580191" y="24191"/>
                      <a:pt x="3943048" y="570895"/>
                      <a:pt x="4310743" y="566057"/>
                    </a:cubicBezTo>
                    <a:cubicBezTo>
                      <a:pt x="4678438" y="561219"/>
                      <a:pt x="5063067" y="0"/>
                      <a:pt x="5428343" y="0"/>
                    </a:cubicBezTo>
                    <a:cubicBezTo>
                      <a:pt x="5793619" y="0"/>
                      <a:pt x="6141962" y="561219"/>
                      <a:pt x="6502400" y="566057"/>
                    </a:cubicBezTo>
                    <a:cubicBezTo>
                      <a:pt x="6862838" y="570895"/>
                      <a:pt x="7232953" y="29029"/>
                      <a:pt x="7590972" y="29029"/>
                    </a:cubicBezTo>
                    <a:cubicBezTo>
                      <a:pt x="7948991" y="29029"/>
                      <a:pt x="8299753" y="297543"/>
                      <a:pt x="8650515" y="566057"/>
                    </a:cubicBezTo>
                  </a:path>
                </a:pathLst>
              </a:cu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手繪多邊形 14"/>
              <p:cNvSpPr/>
              <p:nvPr/>
            </p:nvSpPr>
            <p:spPr>
              <a:xfrm>
                <a:off x="2339752" y="1700808"/>
                <a:ext cx="2122038" cy="595086"/>
              </a:xfrm>
              <a:custGeom>
                <a:avLst/>
                <a:gdLst>
                  <a:gd name="connsiteX0" fmla="*/ 0 w 8650515"/>
                  <a:gd name="connsiteY0" fmla="*/ 580571 h 595086"/>
                  <a:gd name="connsiteX1" fmla="*/ 1059543 w 8650515"/>
                  <a:gd name="connsiteY1" fmla="*/ 29029 h 595086"/>
                  <a:gd name="connsiteX2" fmla="*/ 2162629 w 8650515"/>
                  <a:gd name="connsiteY2" fmla="*/ 595086 h 595086"/>
                  <a:gd name="connsiteX3" fmla="*/ 3222172 w 8650515"/>
                  <a:gd name="connsiteY3" fmla="*/ 29029 h 595086"/>
                  <a:gd name="connsiteX4" fmla="*/ 4310743 w 8650515"/>
                  <a:gd name="connsiteY4" fmla="*/ 566057 h 595086"/>
                  <a:gd name="connsiteX5" fmla="*/ 5428343 w 8650515"/>
                  <a:gd name="connsiteY5" fmla="*/ 0 h 595086"/>
                  <a:gd name="connsiteX6" fmla="*/ 6502400 w 8650515"/>
                  <a:gd name="connsiteY6" fmla="*/ 566057 h 595086"/>
                  <a:gd name="connsiteX7" fmla="*/ 7590972 w 8650515"/>
                  <a:gd name="connsiteY7" fmla="*/ 29029 h 595086"/>
                  <a:gd name="connsiteX8" fmla="*/ 8650515 w 8650515"/>
                  <a:gd name="connsiteY8" fmla="*/ 566057 h 5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0515" h="595086">
                    <a:moveTo>
                      <a:pt x="0" y="580571"/>
                    </a:moveTo>
                    <a:cubicBezTo>
                      <a:pt x="349552" y="303590"/>
                      <a:pt x="699105" y="26610"/>
                      <a:pt x="1059543" y="29029"/>
                    </a:cubicBezTo>
                    <a:cubicBezTo>
                      <a:pt x="1419981" y="31448"/>
                      <a:pt x="1802191" y="595086"/>
                      <a:pt x="2162629" y="595086"/>
                    </a:cubicBezTo>
                    <a:cubicBezTo>
                      <a:pt x="2523067" y="595086"/>
                      <a:pt x="2864153" y="33867"/>
                      <a:pt x="3222172" y="29029"/>
                    </a:cubicBezTo>
                    <a:cubicBezTo>
                      <a:pt x="3580191" y="24191"/>
                      <a:pt x="3943048" y="570895"/>
                      <a:pt x="4310743" y="566057"/>
                    </a:cubicBezTo>
                    <a:cubicBezTo>
                      <a:pt x="4678438" y="561219"/>
                      <a:pt x="5063067" y="0"/>
                      <a:pt x="5428343" y="0"/>
                    </a:cubicBezTo>
                    <a:cubicBezTo>
                      <a:pt x="5793619" y="0"/>
                      <a:pt x="6141962" y="561219"/>
                      <a:pt x="6502400" y="566057"/>
                    </a:cubicBezTo>
                    <a:cubicBezTo>
                      <a:pt x="6862838" y="570895"/>
                      <a:pt x="7232953" y="29029"/>
                      <a:pt x="7590972" y="29029"/>
                    </a:cubicBezTo>
                    <a:cubicBezTo>
                      <a:pt x="7948991" y="29029"/>
                      <a:pt x="8299753" y="297543"/>
                      <a:pt x="8650515" y="566057"/>
                    </a:cubicBezTo>
                  </a:path>
                </a:pathLst>
              </a:cu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手繪多邊形 15"/>
              <p:cNvSpPr/>
              <p:nvPr/>
            </p:nvSpPr>
            <p:spPr>
              <a:xfrm>
                <a:off x="4427984" y="1700808"/>
                <a:ext cx="2122038" cy="595086"/>
              </a:xfrm>
              <a:custGeom>
                <a:avLst/>
                <a:gdLst>
                  <a:gd name="connsiteX0" fmla="*/ 0 w 8650515"/>
                  <a:gd name="connsiteY0" fmla="*/ 580571 h 595086"/>
                  <a:gd name="connsiteX1" fmla="*/ 1059543 w 8650515"/>
                  <a:gd name="connsiteY1" fmla="*/ 29029 h 595086"/>
                  <a:gd name="connsiteX2" fmla="*/ 2162629 w 8650515"/>
                  <a:gd name="connsiteY2" fmla="*/ 595086 h 595086"/>
                  <a:gd name="connsiteX3" fmla="*/ 3222172 w 8650515"/>
                  <a:gd name="connsiteY3" fmla="*/ 29029 h 595086"/>
                  <a:gd name="connsiteX4" fmla="*/ 4310743 w 8650515"/>
                  <a:gd name="connsiteY4" fmla="*/ 566057 h 595086"/>
                  <a:gd name="connsiteX5" fmla="*/ 5428343 w 8650515"/>
                  <a:gd name="connsiteY5" fmla="*/ 0 h 595086"/>
                  <a:gd name="connsiteX6" fmla="*/ 6502400 w 8650515"/>
                  <a:gd name="connsiteY6" fmla="*/ 566057 h 595086"/>
                  <a:gd name="connsiteX7" fmla="*/ 7590972 w 8650515"/>
                  <a:gd name="connsiteY7" fmla="*/ 29029 h 595086"/>
                  <a:gd name="connsiteX8" fmla="*/ 8650515 w 8650515"/>
                  <a:gd name="connsiteY8" fmla="*/ 566057 h 595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50515" h="595086">
                    <a:moveTo>
                      <a:pt x="0" y="580571"/>
                    </a:moveTo>
                    <a:cubicBezTo>
                      <a:pt x="349552" y="303590"/>
                      <a:pt x="699105" y="26610"/>
                      <a:pt x="1059543" y="29029"/>
                    </a:cubicBezTo>
                    <a:cubicBezTo>
                      <a:pt x="1419981" y="31448"/>
                      <a:pt x="1802191" y="595086"/>
                      <a:pt x="2162629" y="595086"/>
                    </a:cubicBezTo>
                    <a:cubicBezTo>
                      <a:pt x="2523067" y="595086"/>
                      <a:pt x="2864153" y="33867"/>
                      <a:pt x="3222172" y="29029"/>
                    </a:cubicBezTo>
                    <a:cubicBezTo>
                      <a:pt x="3580191" y="24191"/>
                      <a:pt x="3943048" y="570895"/>
                      <a:pt x="4310743" y="566057"/>
                    </a:cubicBezTo>
                    <a:cubicBezTo>
                      <a:pt x="4678438" y="561219"/>
                      <a:pt x="5063067" y="0"/>
                      <a:pt x="5428343" y="0"/>
                    </a:cubicBezTo>
                    <a:cubicBezTo>
                      <a:pt x="5793619" y="0"/>
                      <a:pt x="6141962" y="561219"/>
                      <a:pt x="6502400" y="566057"/>
                    </a:cubicBezTo>
                    <a:cubicBezTo>
                      <a:pt x="6862838" y="570895"/>
                      <a:pt x="7232953" y="29029"/>
                      <a:pt x="7590972" y="29029"/>
                    </a:cubicBezTo>
                    <a:cubicBezTo>
                      <a:pt x="7948991" y="29029"/>
                      <a:pt x="8299753" y="297543"/>
                      <a:pt x="8650515" y="566057"/>
                    </a:cubicBezTo>
                  </a:path>
                </a:pathLst>
              </a:custGeom>
              <a:ln w="5715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7" name="直線單箭頭接點 16"/>
              <p:cNvCxnSpPr/>
              <p:nvPr/>
            </p:nvCxnSpPr>
            <p:spPr>
              <a:xfrm flipV="1">
                <a:off x="6516216" y="2204864"/>
                <a:ext cx="1008112" cy="23146"/>
              </a:xfrm>
              <a:prstGeom prst="straightConnector1">
                <a:avLst/>
              </a:prstGeom>
              <a:ln w="57150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文字方塊 21"/>
            <p:cNvSpPr txBox="1"/>
            <p:nvPr/>
          </p:nvSpPr>
          <p:spPr>
            <a:xfrm>
              <a:off x="4211960" y="2924944"/>
              <a:ext cx="24167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FFC000"/>
                  </a:solidFill>
                </a:rPr>
                <a:t>Phase backward wave</a:t>
              </a:r>
              <a:endParaRPr lang="zh-TW" altLang="en-US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6" name="群組 25"/>
          <p:cNvGrpSpPr/>
          <p:nvPr/>
        </p:nvGrpSpPr>
        <p:grpSpPr>
          <a:xfrm>
            <a:off x="1835696" y="3140968"/>
            <a:ext cx="2592288" cy="657364"/>
            <a:chOff x="1835696" y="3140968"/>
            <a:chExt cx="2592288" cy="657364"/>
          </a:xfrm>
        </p:grpSpPr>
        <p:sp>
          <p:nvSpPr>
            <p:cNvPr id="24" name="橢圓 23"/>
            <p:cNvSpPr/>
            <p:nvPr/>
          </p:nvSpPr>
          <p:spPr>
            <a:xfrm>
              <a:off x="2339752" y="3140968"/>
              <a:ext cx="288032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1835696" y="3429000"/>
              <a:ext cx="25922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optical path difference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33056"/>
            <a:ext cx="1373443" cy="52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293096"/>
            <a:ext cx="2511279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941168"/>
            <a:ext cx="1296144" cy="65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78494" y="4869160"/>
            <a:ext cx="202981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At </a:t>
            </a:r>
            <a:r>
              <a:rPr lang="el-GR" altLang="zh-TW" sz="2400" b="1" dirty="0" smtClean="0"/>
              <a:t>δ</a:t>
            </a:r>
            <a:r>
              <a:rPr lang="en-US" altLang="zh-TW" sz="2400" b="1" dirty="0" smtClean="0"/>
              <a:t>=2m</a:t>
            </a:r>
            <a:r>
              <a:rPr lang="el-GR" altLang="zh-TW" sz="2400" b="1" dirty="0" smtClean="0"/>
              <a:t> π</a:t>
            </a:r>
            <a:r>
              <a:rPr lang="zh-TW" altLang="en-US" sz="2400" b="1" dirty="0" smtClean="0"/>
              <a:t> </a:t>
            </a:r>
            <a:r>
              <a:rPr lang="en-US" altLang="zh-TW" sz="2400" b="1" dirty="0" smtClean="0"/>
              <a:t>and (2m+1)</a:t>
            </a:r>
            <a:r>
              <a:rPr lang="el-GR" altLang="zh-TW" sz="2400" b="1" dirty="0" smtClean="0"/>
              <a:t> π</a:t>
            </a:r>
            <a:r>
              <a:rPr lang="en-US" altLang="zh-TW" sz="2400" b="1" dirty="0" smtClean="0"/>
              <a:t> </a:t>
            </a:r>
            <a:r>
              <a:rPr lang="en-US" altLang="zh-TW" sz="2400" dirty="0" smtClean="0"/>
              <a:t>are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constructive and destructive interference maxima</a:t>
            </a:r>
            <a:endParaRPr lang="zh-TW" altLang="en-US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smtClean="0"/>
              <a:t>Using                                mapping the illuminating distribution</a:t>
            </a:r>
            <a:endParaRPr lang="zh-TW" altLang="en-US" sz="2400" dirty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smtClean="0"/>
              <a:t>double-slit  interference</a:t>
            </a:r>
            <a:endParaRPr lang="zh-TW" altLang="en-US" sz="3200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221088"/>
            <a:ext cx="202981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23431"/>
            <a:ext cx="3744416" cy="209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941168"/>
            <a:ext cx="51125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群組 12"/>
          <p:cNvGrpSpPr/>
          <p:nvPr/>
        </p:nvGrpSpPr>
        <p:grpSpPr>
          <a:xfrm>
            <a:off x="4803166" y="2110730"/>
            <a:ext cx="3945298" cy="2110358"/>
            <a:chOff x="4803166" y="1772816"/>
            <a:chExt cx="3945298" cy="211035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3166" y="1772816"/>
              <a:ext cx="3776949" cy="2110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文字方塊 11"/>
            <p:cNvSpPr txBox="1"/>
            <p:nvPr/>
          </p:nvSpPr>
          <p:spPr>
            <a:xfrm>
              <a:off x="6660232" y="1866310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600" dirty="0" smtClean="0"/>
                <a:t>化學原理啟迪</a:t>
              </a:r>
              <a:r>
                <a:rPr lang="en-US" altLang="zh-TW" sz="1600" dirty="0" smtClean="0"/>
                <a:t>300</a:t>
              </a:r>
              <a:endParaRPr lang="zh-TW" altLang="en-US" sz="1600" dirty="0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6228184" y="4725144"/>
            <a:ext cx="2880320" cy="2169532"/>
            <a:chOff x="6156176" y="4739082"/>
            <a:chExt cx="2880320" cy="2169532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156176" y="4739082"/>
              <a:ext cx="2160240" cy="1858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文字方塊 14"/>
            <p:cNvSpPr txBox="1"/>
            <p:nvPr/>
          </p:nvSpPr>
          <p:spPr>
            <a:xfrm>
              <a:off x="6516216" y="6539282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Extra from Wiki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838200"/>
          </a:xfrm>
        </p:spPr>
        <p:txBody>
          <a:bodyPr/>
          <a:lstStyle/>
          <a:p>
            <a:pPr algn="ctr"/>
            <a:r>
              <a:rPr lang="en-US" altLang="zh-TW" dirty="0" smtClean="0"/>
              <a:t>single-slit diffraction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4653136"/>
            <a:ext cx="8686800" cy="1944216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Point P, the optical path difference between the two adjacent units is                      Phase difference</a:t>
            </a:r>
          </a:p>
          <a:p>
            <a:r>
              <a:rPr lang="en-US" altLang="zh-TW" sz="2400" dirty="0" smtClean="0"/>
              <a:t>The electric field E and the intensity of the point P obtained by the graphical method</a:t>
            </a:r>
            <a:endParaRPr lang="zh-TW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40931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群組 7"/>
          <p:cNvGrpSpPr/>
          <p:nvPr/>
        </p:nvGrpSpPr>
        <p:grpSpPr>
          <a:xfrm rot="20991900">
            <a:off x="1677554" y="1933935"/>
            <a:ext cx="4938159" cy="125460"/>
            <a:chOff x="217715" y="1700808"/>
            <a:chExt cx="7306613" cy="621478"/>
          </a:xfrm>
        </p:grpSpPr>
        <p:sp>
          <p:nvSpPr>
            <p:cNvPr id="9" name="手繪多邊形 8"/>
            <p:cNvSpPr/>
            <p:nvPr/>
          </p:nvSpPr>
          <p:spPr>
            <a:xfrm>
              <a:off x="217715" y="1727200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手繪多邊形 9"/>
            <p:cNvSpPr/>
            <p:nvPr/>
          </p:nvSpPr>
          <p:spPr>
            <a:xfrm>
              <a:off x="2339752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4427984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6516216" y="2204864"/>
              <a:ext cx="1008112" cy="2314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群組 7"/>
          <p:cNvGrpSpPr/>
          <p:nvPr/>
        </p:nvGrpSpPr>
        <p:grpSpPr>
          <a:xfrm rot="20991900">
            <a:off x="1664191" y="2134309"/>
            <a:ext cx="4938159" cy="125460"/>
            <a:chOff x="217715" y="1700808"/>
            <a:chExt cx="7306613" cy="621478"/>
          </a:xfrm>
        </p:grpSpPr>
        <p:sp>
          <p:nvSpPr>
            <p:cNvPr id="14" name="手繪多邊形 13"/>
            <p:cNvSpPr/>
            <p:nvPr/>
          </p:nvSpPr>
          <p:spPr>
            <a:xfrm>
              <a:off x="217715" y="1727200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手繪多邊形 14"/>
            <p:cNvSpPr/>
            <p:nvPr/>
          </p:nvSpPr>
          <p:spPr>
            <a:xfrm>
              <a:off x="2339752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手繪多邊形 15"/>
            <p:cNvSpPr/>
            <p:nvPr/>
          </p:nvSpPr>
          <p:spPr>
            <a:xfrm>
              <a:off x="4427984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7" name="直線單箭頭接點 16"/>
            <p:cNvCxnSpPr/>
            <p:nvPr/>
          </p:nvCxnSpPr>
          <p:spPr>
            <a:xfrm flipV="1">
              <a:off x="6516216" y="2204864"/>
              <a:ext cx="1008112" cy="2314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7"/>
          <p:cNvGrpSpPr/>
          <p:nvPr/>
        </p:nvGrpSpPr>
        <p:grpSpPr>
          <a:xfrm rot="20991900">
            <a:off x="1664191" y="2365983"/>
            <a:ext cx="4938159" cy="125460"/>
            <a:chOff x="217715" y="1700808"/>
            <a:chExt cx="7306613" cy="621478"/>
          </a:xfrm>
        </p:grpSpPr>
        <p:sp>
          <p:nvSpPr>
            <p:cNvPr id="19" name="手繪多邊形 18"/>
            <p:cNvSpPr/>
            <p:nvPr/>
          </p:nvSpPr>
          <p:spPr>
            <a:xfrm>
              <a:off x="217715" y="1727200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手繪多邊形 19"/>
            <p:cNvSpPr/>
            <p:nvPr/>
          </p:nvSpPr>
          <p:spPr>
            <a:xfrm>
              <a:off x="2339752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4427984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V="1">
              <a:off x="6516216" y="2204864"/>
              <a:ext cx="1008112" cy="2314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7"/>
          <p:cNvGrpSpPr/>
          <p:nvPr/>
        </p:nvGrpSpPr>
        <p:grpSpPr>
          <a:xfrm rot="20991900">
            <a:off x="1736199" y="2582007"/>
            <a:ext cx="4938159" cy="125460"/>
            <a:chOff x="217715" y="1700808"/>
            <a:chExt cx="7306613" cy="621478"/>
          </a:xfrm>
        </p:grpSpPr>
        <p:sp>
          <p:nvSpPr>
            <p:cNvPr id="24" name="手繪多邊形 23"/>
            <p:cNvSpPr/>
            <p:nvPr/>
          </p:nvSpPr>
          <p:spPr>
            <a:xfrm>
              <a:off x="217715" y="1727200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2339752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手繪多邊形 25"/>
            <p:cNvSpPr/>
            <p:nvPr/>
          </p:nvSpPr>
          <p:spPr>
            <a:xfrm>
              <a:off x="4427984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7" name="直線單箭頭接點 26"/>
            <p:cNvCxnSpPr/>
            <p:nvPr/>
          </p:nvCxnSpPr>
          <p:spPr>
            <a:xfrm flipV="1">
              <a:off x="6516216" y="2204864"/>
              <a:ext cx="1008112" cy="2314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群組 7"/>
          <p:cNvGrpSpPr/>
          <p:nvPr/>
        </p:nvGrpSpPr>
        <p:grpSpPr>
          <a:xfrm rot="20991900">
            <a:off x="1749562" y="2798031"/>
            <a:ext cx="4938159" cy="125460"/>
            <a:chOff x="217715" y="1700808"/>
            <a:chExt cx="7306613" cy="621478"/>
          </a:xfrm>
        </p:grpSpPr>
        <p:sp>
          <p:nvSpPr>
            <p:cNvPr id="29" name="手繪多邊形 28"/>
            <p:cNvSpPr/>
            <p:nvPr/>
          </p:nvSpPr>
          <p:spPr>
            <a:xfrm>
              <a:off x="217715" y="1727200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0" name="手繪多邊形 29"/>
            <p:cNvSpPr/>
            <p:nvPr/>
          </p:nvSpPr>
          <p:spPr>
            <a:xfrm>
              <a:off x="2339752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手繪多邊形 30"/>
            <p:cNvSpPr/>
            <p:nvPr/>
          </p:nvSpPr>
          <p:spPr>
            <a:xfrm>
              <a:off x="4427983" y="1700808"/>
              <a:ext cx="2122038" cy="595086"/>
            </a:xfrm>
            <a:custGeom>
              <a:avLst/>
              <a:gdLst>
                <a:gd name="connsiteX0" fmla="*/ 0 w 8650515"/>
                <a:gd name="connsiteY0" fmla="*/ 580571 h 595086"/>
                <a:gd name="connsiteX1" fmla="*/ 1059543 w 8650515"/>
                <a:gd name="connsiteY1" fmla="*/ 29029 h 595086"/>
                <a:gd name="connsiteX2" fmla="*/ 2162629 w 8650515"/>
                <a:gd name="connsiteY2" fmla="*/ 595086 h 595086"/>
                <a:gd name="connsiteX3" fmla="*/ 3222172 w 8650515"/>
                <a:gd name="connsiteY3" fmla="*/ 29029 h 595086"/>
                <a:gd name="connsiteX4" fmla="*/ 4310743 w 8650515"/>
                <a:gd name="connsiteY4" fmla="*/ 566057 h 595086"/>
                <a:gd name="connsiteX5" fmla="*/ 5428343 w 8650515"/>
                <a:gd name="connsiteY5" fmla="*/ 0 h 595086"/>
                <a:gd name="connsiteX6" fmla="*/ 6502400 w 8650515"/>
                <a:gd name="connsiteY6" fmla="*/ 566057 h 595086"/>
                <a:gd name="connsiteX7" fmla="*/ 7590972 w 8650515"/>
                <a:gd name="connsiteY7" fmla="*/ 29029 h 595086"/>
                <a:gd name="connsiteX8" fmla="*/ 8650515 w 8650515"/>
                <a:gd name="connsiteY8" fmla="*/ 566057 h 5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50515" h="595086">
                  <a:moveTo>
                    <a:pt x="0" y="580571"/>
                  </a:moveTo>
                  <a:cubicBezTo>
                    <a:pt x="349552" y="303590"/>
                    <a:pt x="699105" y="26610"/>
                    <a:pt x="1059543" y="29029"/>
                  </a:cubicBezTo>
                  <a:cubicBezTo>
                    <a:pt x="1419981" y="31448"/>
                    <a:pt x="1802191" y="595086"/>
                    <a:pt x="2162629" y="595086"/>
                  </a:cubicBezTo>
                  <a:cubicBezTo>
                    <a:pt x="2523067" y="595086"/>
                    <a:pt x="2864153" y="33867"/>
                    <a:pt x="3222172" y="29029"/>
                  </a:cubicBezTo>
                  <a:cubicBezTo>
                    <a:pt x="3580191" y="24191"/>
                    <a:pt x="3943048" y="570895"/>
                    <a:pt x="4310743" y="566057"/>
                  </a:cubicBezTo>
                  <a:cubicBezTo>
                    <a:pt x="4678438" y="561219"/>
                    <a:pt x="5063067" y="0"/>
                    <a:pt x="5428343" y="0"/>
                  </a:cubicBezTo>
                  <a:cubicBezTo>
                    <a:pt x="5793619" y="0"/>
                    <a:pt x="6141962" y="561219"/>
                    <a:pt x="6502400" y="566057"/>
                  </a:cubicBezTo>
                  <a:cubicBezTo>
                    <a:pt x="6862838" y="570895"/>
                    <a:pt x="7232953" y="29029"/>
                    <a:pt x="7590972" y="29029"/>
                  </a:cubicBezTo>
                  <a:cubicBezTo>
                    <a:pt x="7948991" y="29029"/>
                    <a:pt x="8299753" y="297543"/>
                    <a:pt x="8650515" y="566057"/>
                  </a:cubicBezTo>
                </a:path>
              </a:pathLst>
            </a:cu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6516216" y="2204864"/>
              <a:ext cx="1008112" cy="23146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2636912"/>
            <a:ext cx="4320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b="1" dirty="0" smtClean="0">
                <a:solidFill>
                  <a:srgbClr val="FF0000"/>
                </a:solidFill>
              </a:rPr>
              <a:t>a</a:t>
            </a:r>
            <a:endParaRPr lang="zh-TW" altLang="en-US" sz="2200" b="1" dirty="0">
              <a:solidFill>
                <a:srgbClr val="FF0000"/>
              </a:solidFill>
            </a:endParaRPr>
          </a:p>
        </p:txBody>
      </p:sp>
      <p:cxnSp>
        <p:nvCxnSpPr>
          <p:cNvPr id="35" name="直線單箭頭接點 34"/>
          <p:cNvCxnSpPr/>
          <p:nvPr/>
        </p:nvCxnSpPr>
        <p:spPr>
          <a:xfrm>
            <a:off x="683568" y="2276872"/>
            <a:ext cx="0" cy="115212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字方塊 35"/>
          <p:cNvSpPr txBox="1"/>
          <p:nvPr/>
        </p:nvSpPr>
        <p:spPr>
          <a:xfrm>
            <a:off x="323528" y="836712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width a of the slit in brightness I</a:t>
            </a:r>
            <a:r>
              <a:rPr lang="en-US" altLang="zh-TW" baseline="-25000" dirty="0" smtClean="0"/>
              <a:t>0 </a:t>
            </a:r>
            <a:r>
              <a:rPr lang="en-US" altLang="zh-TW" dirty="0" smtClean="0"/>
              <a:t>the incident light is divided into n units</a:t>
            </a:r>
            <a:endParaRPr lang="zh-TW" altLang="en-US" b="1" baseline="-25000" dirty="0">
              <a:solidFill>
                <a:srgbClr val="FF0000"/>
              </a:solidFill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6012160" y="26369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</a:rPr>
              <a:t>N</a:t>
            </a:r>
            <a:r>
              <a:rPr lang="zh-TW" altLang="en-US" b="1" dirty="0" smtClean="0">
                <a:solidFill>
                  <a:srgbClr val="00B050"/>
                </a:solidFill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</a:rPr>
              <a:t>unit</a:t>
            </a:r>
            <a:endParaRPr lang="zh-TW" altLang="en-US" b="1" dirty="0">
              <a:solidFill>
                <a:srgbClr val="00B05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013176"/>
            <a:ext cx="1152128" cy="5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5013176"/>
            <a:ext cx="1381811" cy="56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877272"/>
            <a:ext cx="1282899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525963"/>
          </a:xfrm>
        </p:spPr>
        <p:txBody>
          <a:bodyPr>
            <a:normAutofit/>
          </a:bodyPr>
          <a:lstStyle/>
          <a:p>
            <a:r>
              <a:rPr lang="en-US" altLang="zh-TW" sz="2200" dirty="0" smtClean="0"/>
              <a:t>Using Eq.</a:t>
            </a:r>
            <a:r>
              <a:rPr lang="zh-TW" altLang="en-US" sz="2200" dirty="0" smtClean="0"/>
              <a:t>                              </a:t>
            </a:r>
            <a:r>
              <a:rPr lang="en-US" altLang="zh-TW" sz="2200" dirty="0" smtClean="0"/>
              <a:t>,</a:t>
            </a:r>
            <a:r>
              <a:rPr lang="en-US" altLang="zh-TW" sz="2400" dirty="0" smtClean="0"/>
              <a:t> X is the x-axis, I is the y-axis, </a:t>
            </a:r>
            <a:br>
              <a:rPr lang="en-US" altLang="zh-TW" sz="2400" dirty="0" smtClean="0"/>
            </a:b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plotted illuminating distribution FIG.</a:t>
            </a:r>
            <a:endParaRPr lang="zh-TW" altLang="en-US" sz="2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1944216" cy="137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859074"/>
            <a:ext cx="5472608" cy="38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838200"/>
          </a:xfrm>
        </p:spPr>
        <p:txBody>
          <a:bodyPr/>
          <a:lstStyle/>
          <a:p>
            <a:pPr algn="ctr"/>
            <a:r>
              <a:rPr lang="en-US" altLang="zh-TW" dirty="0" smtClean="0"/>
              <a:t>single-slit diffraction</a:t>
            </a:r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6156176" y="2481740"/>
            <a:ext cx="2160240" cy="4259628"/>
            <a:chOff x="6156176" y="2481740"/>
            <a:chExt cx="2160240" cy="4259628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176" y="2481740"/>
              <a:ext cx="2160240" cy="4259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文字方塊 7"/>
            <p:cNvSpPr txBox="1"/>
            <p:nvPr/>
          </p:nvSpPr>
          <p:spPr>
            <a:xfrm>
              <a:off x="6516216" y="6300028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/>
                <a:t>Wikipedia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dirty="0" smtClean="0"/>
              <a:t>Double-slit interference with </a:t>
            </a:r>
            <a:br>
              <a:rPr lang="en-US" altLang="zh-TW" dirty="0" smtClean="0"/>
            </a:br>
            <a:r>
              <a:rPr lang="en-US" altLang="zh-TW" dirty="0" smtClean="0"/>
              <a:t>the effects of the single-slit diffraction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Double slit is composed by two single slit, double slit interference must be accompanied by the single-slit diffraction effects. Mixed by both light intensity can be the sum of the light intensity</a:t>
            </a:r>
            <a:r>
              <a:rPr lang="zh-TW" altLang="en-US" sz="2400" dirty="0" smtClean="0"/>
              <a:t>            </a:t>
            </a:r>
            <a:endParaRPr lang="en-US" altLang="zh-TW" sz="2400" dirty="0" smtClean="0"/>
          </a:p>
          <a:p>
            <a:pPr>
              <a:buNone/>
            </a:pPr>
            <a:r>
              <a:rPr lang="en-US" altLang="zh-TW" sz="2400" dirty="0" smtClean="0"/>
              <a:t>                                             </a:t>
            </a:r>
            <a:r>
              <a:rPr lang="zh-TW" altLang="en-US" sz="2400" dirty="0" smtClean="0"/>
              <a:t> </a:t>
            </a:r>
            <a:r>
              <a:rPr lang="en-US" altLang="zh-TW" sz="2600" dirty="0" smtClean="0"/>
              <a:t>a : Signal slit width</a:t>
            </a:r>
            <a:br>
              <a:rPr lang="en-US" altLang="zh-TW" sz="2600" dirty="0" smtClean="0"/>
            </a:br>
            <a:r>
              <a:rPr lang="zh-TW" altLang="en-US" sz="2600" dirty="0" smtClean="0"/>
              <a:t>                                      </a:t>
            </a:r>
            <a:r>
              <a:rPr lang="en-US" altLang="zh-TW" sz="2600" dirty="0" smtClean="0"/>
              <a:t>d : Two slit spacing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068960"/>
            <a:ext cx="2952328" cy="11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93096"/>
            <a:ext cx="3345617" cy="236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8618" y="4869160"/>
            <a:ext cx="4369846" cy="167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800" y="70520"/>
            <a:ext cx="8686800" cy="838200"/>
          </a:xfrm>
        </p:spPr>
        <p:txBody>
          <a:bodyPr/>
          <a:lstStyle/>
          <a:p>
            <a:pPr algn="ctr"/>
            <a:r>
              <a:rPr lang="en-US" altLang="zh-TW" dirty="0" smtClean="0"/>
              <a:t>Apparatus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149080"/>
            <a:ext cx="892899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3123"/>
            <a:ext cx="4767466" cy="288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513522"/>
            <a:ext cx="2459136" cy="148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文字方塊 6"/>
          <p:cNvSpPr txBox="1"/>
          <p:nvPr/>
        </p:nvSpPr>
        <p:spPr>
          <a:xfrm>
            <a:off x="5652120" y="335699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Optical amplifiers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9" name="直線單箭頭接點 8"/>
          <p:cNvCxnSpPr>
            <a:stCxn id="7" idx="1"/>
          </p:cNvCxnSpPr>
          <p:nvPr/>
        </p:nvCxnSpPr>
        <p:spPr>
          <a:xfrm flipH="1" flipV="1">
            <a:off x="4572000" y="3140971"/>
            <a:ext cx="1080120" cy="4160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588224" y="3717032"/>
            <a:ext cx="0" cy="122413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圓形箭號 17"/>
          <p:cNvSpPr/>
          <p:nvPr/>
        </p:nvSpPr>
        <p:spPr>
          <a:xfrm rot="6131535" flipH="1">
            <a:off x="5898018" y="3274781"/>
            <a:ext cx="2617573" cy="1584176"/>
          </a:xfrm>
          <a:prstGeom prst="circularArrow">
            <a:avLst>
              <a:gd name="adj1" fmla="val 6062"/>
              <a:gd name="adj2" fmla="val 1060394"/>
              <a:gd name="adj3" fmla="val 19938727"/>
              <a:gd name="adj4" fmla="val 10800000"/>
              <a:gd name="adj5" fmla="val 1388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>
            <a:off x="899592" y="4797152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323528" y="4283804"/>
            <a:ext cx="19442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rgbClr val="FF0000"/>
                </a:solidFill>
              </a:rPr>
              <a:t>Laser Diode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4644008" y="5981218"/>
            <a:ext cx="23042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Optical fiber holder</a:t>
            </a:r>
            <a:endParaRPr lang="zh-TW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6660232" y="5733256"/>
            <a:ext cx="504056" cy="1440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旅程">
  <a:themeElements>
    <a:clrScheme name="旅程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551</TotalTime>
  <Words>307</Words>
  <Application>Microsoft Office PowerPoint</Application>
  <PresentationFormat>如螢幕大小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9</vt:i4>
      </vt:variant>
    </vt:vector>
  </HeadingPairs>
  <TitlesOfParts>
    <vt:vector size="11" baseType="lpstr">
      <vt:lpstr>旅程</vt:lpstr>
      <vt:lpstr>壁窗</vt:lpstr>
      <vt:lpstr>Interference and diffraction</vt:lpstr>
      <vt:lpstr>Object</vt:lpstr>
      <vt:lpstr>Huygens principle</vt:lpstr>
      <vt:lpstr>double-slit  interference</vt:lpstr>
      <vt:lpstr>double-slit  interference</vt:lpstr>
      <vt:lpstr>single-slit diffraction</vt:lpstr>
      <vt:lpstr>single-slit diffraction</vt:lpstr>
      <vt:lpstr>Double-slit interference with  the effects of the single-slit diffraction</vt:lpstr>
      <vt:lpstr>Apparatus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干涉與繞射</dc:title>
  <dc:creator>Yi-Fan Wu</dc:creator>
  <cp:lastModifiedBy>win</cp:lastModifiedBy>
  <cp:revision>78</cp:revision>
  <dcterms:created xsi:type="dcterms:W3CDTF">2012-10-14T07:03:57Z</dcterms:created>
  <dcterms:modified xsi:type="dcterms:W3CDTF">2012-12-18T02:45:52Z</dcterms:modified>
</cp:coreProperties>
</file>