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6B9BE8-C712-472D-8057-76EE1CD8EF3C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853C8D-2B75-4D5D-93ED-C0C9E85F00B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B9BE8-C712-472D-8057-76EE1CD8EF3C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853C8D-2B75-4D5D-93ED-C0C9E85F00B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B9BE8-C712-472D-8057-76EE1CD8EF3C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853C8D-2B75-4D5D-93ED-C0C9E85F00B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A6B9BE8-C712-472D-8057-76EE1CD8EF3C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6853C8D-2B75-4D5D-93ED-C0C9E85F00B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6B9BE8-C712-472D-8057-76EE1CD8EF3C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853C8D-2B75-4D5D-93ED-C0C9E85F00B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A6B9BE8-C712-472D-8057-76EE1CD8EF3C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6853C8D-2B75-4D5D-93ED-C0C9E85F00B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9BE8-C712-472D-8057-76EE1CD8EF3C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53C8D-2B75-4D5D-93ED-C0C9E85F00B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9BE8-C712-472D-8057-76EE1CD8EF3C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53C8D-2B75-4D5D-93ED-C0C9E85F00B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6B9BE8-C712-472D-8057-76EE1CD8EF3C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853C8D-2B75-4D5D-93ED-C0C9E85F00B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9BE8-C712-472D-8057-76EE1CD8EF3C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53C8D-2B75-4D5D-93ED-C0C9E85F00B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6B9BE8-C712-472D-8057-76EE1CD8EF3C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853C8D-2B75-4D5D-93ED-C0C9E85F00B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B9BE8-C712-472D-8057-76EE1CD8EF3C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853C8D-2B75-4D5D-93ED-C0C9E85F00B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6B9BE8-C712-472D-8057-76EE1CD8EF3C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853C8D-2B75-4D5D-93ED-C0C9E85F00B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9BE8-C712-472D-8057-76EE1CD8EF3C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53C8D-2B75-4D5D-93ED-C0C9E85F00B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9BE8-C712-472D-8057-76EE1CD8EF3C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53C8D-2B75-4D5D-93ED-C0C9E85F00B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B9BE8-C712-472D-8057-76EE1CD8EF3C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853C8D-2B75-4D5D-93ED-C0C9E85F00B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B9BE8-C712-472D-8057-76EE1CD8EF3C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853C8D-2B75-4D5D-93ED-C0C9E85F00B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B9BE8-C712-472D-8057-76EE1CD8EF3C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853C8D-2B75-4D5D-93ED-C0C9E85F00B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B9BE8-C712-472D-8057-76EE1CD8EF3C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853C8D-2B75-4D5D-93ED-C0C9E85F00B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B9BE8-C712-472D-8057-76EE1CD8EF3C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853C8D-2B75-4D5D-93ED-C0C9E85F00B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A6B9BE8-C712-472D-8057-76EE1CD8EF3C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853C8D-2B75-4D5D-93ED-C0C9E85F00B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6B9BE8-C712-472D-8057-76EE1CD8EF3C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853C8D-2B75-4D5D-93ED-C0C9E85F00B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A6B9BE8-C712-472D-8057-76EE1CD8EF3C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6853C8D-2B75-4D5D-93ED-C0C9E85F00B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A6B9BE8-C712-472D-8057-76EE1CD8EF3C}" type="datetimeFigureOut">
              <a:rPr lang="zh-TW" altLang="en-US" smtClean="0"/>
              <a:pPr/>
              <a:t>2012/12/14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853C8D-2B75-4D5D-93ED-C0C9E85F00B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折射率、色散、分光計</a:t>
            </a:r>
            <a:endParaRPr lang="zh-TW" altLang="en-US" sz="3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27584" y="2636912"/>
            <a:ext cx="6172200" cy="1371600"/>
          </a:xfrm>
        </p:spPr>
        <p:txBody>
          <a:bodyPr>
            <a:normAutofit/>
          </a:bodyPr>
          <a:lstStyle/>
          <a:p>
            <a:r>
              <a:rPr lang="zh-TW" altLang="en-US" sz="4800" dirty="0" smtClean="0"/>
              <a:t>實驗</a:t>
            </a:r>
            <a:endParaRPr lang="zh-TW" altLang="en-US" sz="48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熟悉分光計</a:t>
            </a:r>
            <a:endParaRPr lang="en-US" altLang="zh-TW" dirty="0" smtClean="0"/>
          </a:p>
          <a:p>
            <a:r>
              <a:rPr lang="zh-TW" altLang="en-US" dirty="0" smtClean="0"/>
              <a:t>求稜鏡對各種色光的折射率</a:t>
            </a:r>
            <a:endParaRPr lang="en-US" altLang="zh-TW" dirty="0" smtClean="0"/>
          </a:p>
          <a:p>
            <a:r>
              <a:rPr lang="zh-TW" altLang="en-US" dirty="0" smtClean="0"/>
              <a:t>了解色散之意義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目的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不同波長的光在同一物質中行進時速度不同，因此各色光折射率也不同，利用此一特性可將各色光分離，稱為色散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色散現象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852937"/>
            <a:ext cx="390502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文字方塊 4"/>
          <p:cNvSpPr txBox="1"/>
          <p:nvPr/>
        </p:nvSpPr>
        <p:spPr>
          <a:xfrm>
            <a:off x="899592" y="5661248"/>
            <a:ext cx="75608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dirty="0" smtClean="0"/>
              <a:t>各色光線通過三稜鏡後不再平行，即可觀察到色散現象</a:t>
            </a:r>
            <a:endParaRPr lang="zh-TW" altLang="en-US" sz="2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17914" y="2902206"/>
            <a:ext cx="3642518" cy="2687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5086" y="908720"/>
            <a:ext cx="6217234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文字方塊 20"/>
          <p:cNvSpPr txBox="1"/>
          <p:nvPr/>
        </p:nvSpPr>
        <p:spPr>
          <a:xfrm>
            <a:off x="1907704" y="2852936"/>
            <a:ext cx="4320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600" b="1" dirty="0" err="1" smtClean="0">
                <a:solidFill>
                  <a:srgbClr val="FF0000"/>
                </a:solidFill>
              </a:rPr>
              <a:t>i</a:t>
            </a:r>
            <a:endParaRPr lang="zh-TW" altLang="en-US" sz="2600" b="1" dirty="0">
              <a:solidFill>
                <a:srgbClr val="FF0000"/>
              </a:solidFill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67544" y="4365104"/>
            <a:ext cx="8229600" cy="504056"/>
          </a:xfrm>
        </p:spPr>
        <p:txBody>
          <a:bodyPr>
            <a:normAutofit/>
          </a:bodyPr>
          <a:lstStyle/>
          <a:p>
            <a:r>
              <a:rPr lang="en-US" altLang="zh-TW" sz="2200" dirty="0" err="1" smtClean="0"/>
              <a:t>Sini</a:t>
            </a:r>
            <a:r>
              <a:rPr lang="en-US" altLang="zh-TW" sz="2200" dirty="0" smtClean="0"/>
              <a:t>=</a:t>
            </a:r>
            <a:r>
              <a:rPr lang="en-US" altLang="zh-TW" sz="2200" dirty="0" err="1" smtClean="0"/>
              <a:t>nSinr</a:t>
            </a:r>
            <a:r>
              <a:rPr lang="en-US" altLang="zh-TW" sz="2200" dirty="0" smtClean="0"/>
              <a:t>-------(1)</a:t>
            </a:r>
            <a:endParaRPr lang="zh-TW" altLang="en-US" sz="22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光線穿過稜鏡的路徑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323528" y="980728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稜鏡折射率</a:t>
            </a:r>
            <a:r>
              <a:rPr lang="en-US" altLang="zh-TW" dirty="0" smtClean="0"/>
              <a:t>n</a:t>
            </a:r>
          </a:p>
          <a:p>
            <a:r>
              <a:rPr lang="zh-TW" altLang="en-US" dirty="0"/>
              <a:t>入射</a:t>
            </a:r>
            <a:r>
              <a:rPr lang="zh-TW" altLang="en-US" dirty="0" smtClean="0"/>
              <a:t>光線</a:t>
            </a:r>
            <a:r>
              <a:rPr lang="en-US" altLang="zh-TW" dirty="0" smtClean="0"/>
              <a:t>PQ</a:t>
            </a:r>
          </a:p>
          <a:p>
            <a:r>
              <a:rPr lang="zh-TW" altLang="en-US" dirty="0" smtClean="0"/>
              <a:t>偏向角</a:t>
            </a:r>
            <a:r>
              <a:rPr lang="el-GR" altLang="zh-TW" dirty="0" smtClean="0"/>
              <a:t>δ</a:t>
            </a:r>
            <a:endParaRPr lang="zh-TW" altLang="en-US" dirty="0"/>
          </a:p>
        </p:txBody>
      </p:sp>
      <p:cxnSp>
        <p:nvCxnSpPr>
          <p:cNvPr id="7" name="直線接點 6"/>
          <p:cNvCxnSpPr/>
          <p:nvPr/>
        </p:nvCxnSpPr>
        <p:spPr>
          <a:xfrm>
            <a:off x="1547664" y="2492896"/>
            <a:ext cx="2016224" cy="1008112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/>
          <p:cNvCxnSpPr/>
          <p:nvPr/>
        </p:nvCxnSpPr>
        <p:spPr>
          <a:xfrm flipV="1">
            <a:off x="1403648" y="2852936"/>
            <a:ext cx="2304256" cy="7920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弧形 19"/>
          <p:cNvSpPr/>
          <p:nvPr/>
        </p:nvSpPr>
        <p:spPr>
          <a:xfrm rot="10800000">
            <a:off x="2195736" y="2780928"/>
            <a:ext cx="991787" cy="681754"/>
          </a:xfrm>
          <a:prstGeom prst="arc">
            <a:avLst>
              <a:gd name="adj1" fmla="val 19833592"/>
              <a:gd name="adj2" fmla="val 1796465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3419872" y="3068960"/>
            <a:ext cx="4320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600" b="1" dirty="0" smtClean="0">
                <a:solidFill>
                  <a:srgbClr val="FF0000"/>
                </a:solidFill>
              </a:rPr>
              <a:t>r</a:t>
            </a:r>
            <a:endParaRPr lang="zh-TW" altLang="en-US" sz="2600" b="1" dirty="0">
              <a:solidFill>
                <a:srgbClr val="FF0000"/>
              </a:solidFill>
            </a:endParaRPr>
          </a:p>
        </p:txBody>
      </p:sp>
      <p:cxnSp>
        <p:nvCxnSpPr>
          <p:cNvPr id="24" name="直線接點 23"/>
          <p:cNvCxnSpPr/>
          <p:nvPr/>
        </p:nvCxnSpPr>
        <p:spPr>
          <a:xfrm flipV="1">
            <a:off x="2915816" y="2852936"/>
            <a:ext cx="2376264" cy="2880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 flipH="1">
            <a:off x="4283968" y="2348880"/>
            <a:ext cx="1728192" cy="1152128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/>
          <p:nvPr/>
        </p:nvCxnSpPr>
        <p:spPr>
          <a:xfrm>
            <a:off x="4427984" y="2636912"/>
            <a:ext cx="864096" cy="216024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單箭頭接點 36"/>
          <p:cNvCxnSpPr/>
          <p:nvPr/>
        </p:nvCxnSpPr>
        <p:spPr>
          <a:xfrm>
            <a:off x="5292080" y="2852936"/>
            <a:ext cx="2088232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弧形 38"/>
          <p:cNvSpPr/>
          <p:nvPr/>
        </p:nvSpPr>
        <p:spPr>
          <a:xfrm>
            <a:off x="4860032" y="2420888"/>
            <a:ext cx="991787" cy="681754"/>
          </a:xfrm>
          <a:prstGeom prst="arc">
            <a:avLst>
              <a:gd name="adj1" fmla="val 19833592"/>
              <a:gd name="adj2" fmla="val 1796465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文字方塊 39"/>
          <p:cNvSpPr txBox="1"/>
          <p:nvPr/>
        </p:nvSpPr>
        <p:spPr>
          <a:xfrm>
            <a:off x="5940152" y="2463279"/>
            <a:ext cx="5040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600" b="1" dirty="0" err="1" smtClean="0">
                <a:solidFill>
                  <a:srgbClr val="FF0000"/>
                </a:solidFill>
              </a:rPr>
              <a:t>i</a:t>
            </a:r>
            <a:r>
              <a:rPr lang="en-US" altLang="zh-TW" sz="2600" b="1" dirty="0" smtClean="0">
                <a:solidFill>
                  <a:srgbClr val="FF0000"/>
                </a:solidFill>
              </a:rPr>
              <a:t>’</a:t>
            </a:r>
            <a:endParaRPr lang="zh-TW" altLang="en-US" sz="2600" b="1" dirty="0">
              <a:solidFill>
                <a:srgbClr val="FF0000"/>
              </a:solidFill>
            </a:endParaRPr>
          </a:p>
        </p:txBody>
      </p:sp>
      <p:sp>
        <p:nvSpPr>
          <p:cNvPr id="41" name="文字方塊 40"/>
          <p:cNvSpPr txBox="1"/>
          <p:nvPr/>
        </p:nvSpPr>
        <p:spPr>
          <a:xfrm>
            <a:off x="4139952" y="2924944"/>
            <a:ext cx="4320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600" b="1" dirty="0" smtClean="0">
                <a:solidFill>
                  <a:srgbClr val="FF0000"/>
                </a:solidFill>
              </a:rPr>
              <a:t>r’</a:t>
            </a:r>
            <a:endParaRPr lang="zh-TW" altLang="en-US" sz="2600" b="1" dirty="0">
              <a:solidFill>
                <a:srgbClr val="FF0000"/>
              </a:solidFill>
            </a:endParaRPr>
          </a:p>
        </p:txBody>
      </p:sp>
      <p:sp>
        <p:nvSpPr>
          <p:cNvPr id="42" name="弧形 41"/>
          <p:cNvSpPr/>
          <p:nvPr/>
        </p:nvSpPr>
        <p:spPr>
          <a:xfrm rot="10535746">
            <a:off x="4524705" y="2745995"/>
            <a:ext cx="991787" cy="681754"/>
          </a:xfrm>
          <a:prstGeom prst="arc">
            <a:avLst>
              <a:gd name="adj1" fmla="val 19833592"/>
              <a:gd name="adj2" fmla="val 1796465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內容版面配置區 1"/>
          <p:cNvSpPr txBox="1">
            <a:spLocks/>
          </p:cNvSpPr>
          <p:nvPr/>
        </p:nvSpPr>
        <p:spPr>
          <a:xfrm>
            <a:off x="446856" y="4797152"/>
            <a:ext cx="8229600" cy="5040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altLang="zh-TW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Sini</a:t>
            </a:r>
            <a:r>
              <a:rPr kumimoji="0" lang="en-US" altLang="zh-TW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’=</a:t>
            </a:r>
            <a:r>
              <a:rPr kumimoji="0" lang="en-US" altLang="zh-TW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nSinr</a:t>
            </a:r>
            <a:r>
              <a:rPr kumimoji="0" lang="en-US" altLang="zh-TW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’------(</a:t>
            </a:r>
            <a:r>
              <a:rPr lang="en-US" altLang="zh-TW" sz="2200" dirty="0"/>
              <a:t>2</a:t>
            </a:r>
            <a:r>
              <a:rPr kumimoji="0" lang="en-US" altLang="zh-TW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zh-TW" alt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文字方塊 43"/>
          <p:cNvSpPr txBox="1"/>
          <p:nvPr/>
        </p:nvSpPr>
        <p:spPr>
          <a:xfrm>
            <a:off x="1907704" y="220486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式</a:t>
            </a:r>
            <a:r>
              <a:rPr lang="en-US" altLang="zh-TW" dirty="0" smtClean="0">
                <a:solidFill>
                  <a:srgbClr val="FF0000"/>
                </a:solidFill>
              </a:rPr>
              <a:t>(1)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5" name="文字方塊 44"/>
          <p:cNvSpPr txBox="1"/>
          <p:nvPr/>
        </p:nvSpPr>
        <p:spPr>
          <a:xfrm>
            <a:off x="4860032" y="190754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式</a:t>
            </a:r>
            <a:r>
              <a:rPr lang="en-US" altLang="zh-TW" dirty="0" smtClean="0">
                <a:solidFill>
                  <a:srgbClr val="FF0000"/>
                </a:solidFill>
              </a:rPr>
              <a:t>(2)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47" name="直線接點 46"/>
          <p:cNvCxnSpPr/>
          <p:nvPr/>
        </p:nvCxnSpPr>
        <p:spPr>
          <a:xfrm>
            <a:off x="2915816" y="3140968"/>
            <a:ext cx="1080120" cy="5760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接點 48"/>
          <p:cNvCxnSpPr/>
          <p:nvPr/>
        </p:nvCxnSpPr>
        <p:spPr>
          <a:xfrm flipH="1">
            <a:off x="3995936" y="2852936"/>
            <a:ext cx="1224136" cy="86409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字方塊 49"/>
          <p:cNvSpPr txBox="1"/>
          <p:nvPr/>
        </p:nvSpPr>
        <p:spPr>
          <a:xfrm>
            <a:off x="2627784" y="2708920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</a:rPr>
              <a:t>Q</a:t>
            </a:r>
          </a:p>
        </p:txBody>
      </p:sp>
      <p:sp>
        <p:nvSpPr>
          <p:cNvPr id="51" name="文字方塊 50"/>
          <p:cNvSpPr txBox="1"/>
          <p:nvPr/>
        </p:nvSpPr>
        <p:spPr>
          <a:xfrm>
            <a:off x="5004048" y="292494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</a:rPr>
              <a:t>R</a:t>
            </a:r>
            <a:endParaRPr lang="zh-TW" altLang="en-US" sz="2000" b="1" dirty="0">
              <a:solidFill>
                <a:srgbClr val="FF0000"/>
              </a:solidFill>
            </a:endParaRPr>
          </a:p>
        </p:txBody>
      </p:sp>
      <p:sp>
        <p:nvSpPr>
          <p:cNvPr id="52" name="文字方塊 51"/>
          <p:cNvSpPr txBox="1"/>
          <p:nvPr/>
        </p:nvSpPr>
        <p:spPr>
          <a:xfrm>
            <a:off x="3779912" y="371703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</a:rPr>
              <a:t>T</a:t>
            </a:r>
            <a:endParaRPr lang="zh-TW" altLang="en-US" sz="2000" b="1" dirty="0">
              <a:solidFill>
                <a:srgbClr val="FF0000"/>
              </a:solidFill>
            </a:endParaRPr>
          </a:p>
        </p:txBody>
      </p:sp>
      <p:sp>
        <p:nvSpPr>
          <p:cNvPr id="53" name="內容版面配置區 1"/>
          <p:cNvSpPr txBox="1">
            <a:spLocks/>
          </p:cNvSpPr>
          <p:nvPr/>
        </p:nvSpPr>
        <p:spPr>
          <a:xfrm>
            <a:off x="446856" y="5229200"/>
            <a:ext cx="8229600" cy="5040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altLang="zh-TW" sz="2200" dirty="0"/>
              <a:t>r</a:t>
            </a:r>
            <a:r>
              <a:rPr kumimoji="0" lang="en-US" altLang="zh-TW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+r’=A----------(3)</a:t>
            </a:r>
            <a:endParaRPr kumimoji="0" lang="zh-TW" alt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4355976" y="3502169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dirty="0" smtClean="0">
                <a:solidFill>
                  <a:srgbClr val="FF0000"/>
                </a:solidFill>
              </a:rPr>
              <a:t>A</a:t>
            </a:r>
            <a:endParaRPr lang="zh-TW" altLang="en-US" sz="2200" dirty="0">
              <a:solidFill>
                <a:srgbClr val="FF0000"/>
              </a:solidFill>
            </a:endParaRPr>
          </a:p>
        </p:txBody>
      </p:sp>
      <p:sp>
        <p:nvSpPr>
          <p:cNvPr id="55" name="弧形 54"/>
          <p:cNvSpPr/>
          <p:nvPr/>
        </p:nvSpPr>
        <p:spPr>
          <a:xfrm rot="1960021">
            <a:off x="3895514" y="3447464"/>
            <a:ext cx="504056" cy="576064"/>
          </a:xfrm>
          <a:prstGeom prst="arc">
            <a:avLst>
              <a:gd name="adj1" fmla="val 16200000"/>
              <a:gd name="adj2" fmla="val 79045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文字方塊 55"/>
          <p:cNvSpPr txBox="1"/>
          <p:nvPr/>
        </p:nvSpPr>
        <p:spPr>
          <a:xfrm>
            <a:off x="4716016" y="364502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式</a:t>
            </a:r>
            <a:r>
              <a:rPr lang="en-US" altLang="zh-TW" dirty="0" smtClean="0">
                <a:solidFill>
                  <a:srgbClr val="FF0000"/>
                </a:solidFill>
              </a:rPr>
              <a:t>(3)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58" name="直線接點 57"/>
          <p:cNvCxnSpPr/>
          <p:nvPr/>
        </p:nvCxnSpPr>
        <p:spPr>
          <a:xfrm flipV="1">
            <a:off x="1403648" y="1628800"/>
            <a:ext cx="5832648" cy="20162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接點 59"/>
          <p:cNvCxnSpPr/>
          <p:nvPr/>
        </p:nvCxnSpPr>
        <p:spPr>
          <a:xfrm>
            <a:off x="4427984" y="2636912"/>
            <a:ext cx="792088" cy="2160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文字方塊 60"/>
          <p:cNvSpPr txBox="1"/>
          <p:nvPr/>
        </p:nvSpPr>
        <p:spPr>
          <a:xfrm>
            <a:off x="4211960" y="23395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U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62" name="弧形 61"/>
          <p:cNvSpPr/>
          <p:nvPr/>
        </p:nvSpPr>
        <p:spPr>
          <a:xfrm>
            <a:off x="6012160" y="1988840"/>
            <a:ext cx="720080" cy="1080120"/>
          </a:xfrm>
          <a:prstGeom prst="arc">
            <a:avLst>
              <a:gd name="adj1" fmla="val 16200000"/>
              <a:gd name="adj2" fmla="val 5271679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文字方塊 62"/>
          <p:cNvSpPr txBox="1"/>
          <p:nvPr/>
        </p:nvSpPr>
        <p:spPr>
          <a:xfrm>
            <a:off x="6732240" y="2391271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zh-TW" sz="2400" dirty="0" smtClean="0">
                <a:solidFill>
                  <a:srgbClr val="FF0000"/>
                </a:solidFill>
              </a:rPr>
              <a:t>δ</a:t>
            </a:r>
            <a:r>
              <a:rPr lang="zh-TW" altLang="en-US" sz="2400" dirty="0" smtClean="0">
                <a:solidFill>
                  <a:srgbClr val="FF0000"/>
                </a:solidFill>
              </a:rPr>
              <a:t>偏向角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cxnSp>
        <p:nvCxnSpPr>
          <p:cNvPr id="65" name="直線接點 64"/>
          <p:cNvCxnSpPr>
            <a:endCxn id="52" idx="0"/>
          </p:cNvCxnSpPr>
          <p:nvPr/>
        </p:nvCxnSpPr>
        <p:spPr>
          <a:xfrm>
            <a:off x="1475656" y="2492896"/>
            <a:ext cx="2520280" cy="12241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接點 67"/>
          <p:cNvCxnSpPr>
            <a:endCxn id="52" idx="0"/>
          </p:cNvCxnSpPr>
          <p:nvPr/>
        </p:nvCxnSpPr>
        <p:spPr>
          <a:xfrm flipH="1">
            <a:off x="3995936" y="2348880"/>
            <a:ext cx="2016224" cy="13681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文字方塊 68"/>
          <p:cNvSpPr txBox="1"/>
          <p:nvPr/>
        </p:nvSpPr>
        <p:spPr>
          <a:xfrm>
            <a:off x="7092280" y="191683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式</a:t>
            </a:r>
            <a:r>
              <a:rPr lang="en-US" altLang="zh-TW" dirty="0" smtClean="0">
                <a:solidFill>
                  <a:srgbClr val="FF0000"/>
                </a:solidFill>
              </a:rPr>
              <a:t>(4)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70" name="內容版面配置區 1"/>
          <p:cNvSpPr txBox="1">
            <a:spLocks/>
          </p:cNvSpPr>
          <p:nvPr/>
        </p:nvSpPr>
        <p:spPr>
          <a:xfrm>
            <a:off x="446856" y="5661248"/>
            <a:ext cx="8229600" cy="5040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l-GR" altLang="zh-TW" sz="2200" dirty="0"/>
              <a:t>δ </a:t>
            </a:r>
            <a:r>
              <a:rPr lang="en-US" altLang="zh-TW" sz="2200" dirty="0" smtClean="0"/>
              <a:t>=</a:t>
            </a:r>
            <a:r>
              <a:rPr lang="en-US" altLang="zh-TW" sz="2200" dirty="0" err="1" smtClean="0"/>
              <a:t>i+i</a:t>
            </a:r>
            <a:r>
              <a:rPr lang="en-US" altLang="zh-TW" sz="2200" dirty="0" smtClean="0"/>
              <a:t>’-A</a:t>
            </a:r>
            <a:r>
              <a:rPr kumimoji="0" lang="en-US" altLang="zh-TW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--------(4)</a:t>
            </a:r>
            <a:endParaRPr kumimoji="0" lang="zh-TW" alt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4427984" y="4365104"/>
            <a:ext cx="44644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dirty="0" smtClean="0"/>
              <a:t>最小偏向角</a:t>
            </a:r>
            <a:r>
              <a:rPr lang="en-US" altLang="zh-TW" sz="2200" dirty="0" smtClean="0"/>
              <a:t>D</a:t>
            </a:r>
            <a:r>
              <a:rPr lang="zh-TW" altLang="en-US" sz="2200" dirty="0" smtClean="0"/>
              <a:t>發生在</a:t>
            </a:r>
            <a:r>
              <a:rPr lang="en-US" altLang="zh-TW" sz="2200" dirty="0" err="1" smtClean="0"/>
              <a:t>i</a:t>
            </a:r>
            <a:r>
              <a:rPr lang="en-US" altLang="zh-TW" sz="2200" dirty="0" smtClean="0"/>
              <a:t>=</a:t>
            </a:r>
            <a:r>
              <a:rPr lang="en-US" altLang="zh-TW" sz="2200" dirty="0" err="1" smtClean="0"/>
              <a:t>i</a:t>
            </a:r>
            <a:r>
              <a:rPr lang="en-US" altLang="zh-TW" sz="2200" dirty="0" smtClean="0"/>
              <a:t>’ , r=r’</a:t>
            </a:r>
            <a:r>
              <a:rPr lang="zh-TW" altLang="en-US" sz="2200" dirty="0" smtClean="0"/>
              <a:t>時</a:t>
            </a:r>
            <a:endParaRPr lang="en-US" altLang="zh-TW" sz="2200" dirty="0" smtClean="0"/>
          </a:p>
        </p:txBody>
      </p:sp>
      <p:sp>
        <p:nvSpPr>
          <p:cNvPr id="48" name="文字方塊 47"/>
          <p:cNvSpPr txBox="1"/>
          <p:nvPr/>
        </p:nvSpPr>
        <p:spPr>
          <a:xfrm>
            <a:off x="4427984" y="4941168"/>
            <a:ext cx="43924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dirty="0" smtClean="0"/>
              <a:t>→</a:t>
            </a:r>
            <a:r>
              <a:rPr lang="en-US" altLang="zh-TW" sz="2200" dirty="0" err="1" smtClean="0"/>
              <a:t>i</a:t>
            </a:r>
            <a:r>
              <a:rPr lang="en-US" altLang="zh-TW" sz="2200" dirty="0" smtClean="0"/>
              <a:t>=(D+A)/2, r=A/2</a:t>
            </a:r>
            <a:endParaRPr lang="zh-TW" altLang="en-US" sz="2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5355214"/>
            <a:ext cx="1296144" cy="102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文字方塊 58"/>
          <p:cNvSpPr txBox="1"/>
          <p:nvPr/>
        </p:nvSpPr>
        <p:spPr>
          <a:xfrm>
            <a:off x="4427984" y="5661248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dirty="0" smtClean="0"/>
              <a:t>→</a:t>
            </a:r>
            <a:endParaRPr lang="zh-TW" alt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"/>
                            </p:stCondLst>
                            <p:childTnLst>
                              <p:par>
                                <p:cTn id="16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8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8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8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8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21" grpId="2"/>
      <p:bldP spid="2" grpId="0" build="p"/>
      <p:bldP spid="20" grpId="0" animBg="1"/>
      <p:bldP spid="20" grpId="1" animBg="1"/>
      <p:bldP spid="20" grpId="2" animBg="1"/>
      <p:bldP spid="22" grpId="0"/>
      <p:bldP spid="39" grpId="0" animBg="1"/>
      <p:bldP spid="39" grpId="1" animBg="1"/>
      <p:bldP spid="39" grpId="2" animBg="1"/>
      <p:bldP spid="40" grpId="0"/>
      <p:bldP spid="40" grpId="1"/>
      <p:bldP spid="40" grpId="2"/>
      <p:bldP spid="41" grpId="0"/>
      <p:bldP spid="42" grpId="0" animBg="1"/>
      <p:bldP spid="42" grpId="1" animBg="1"/>
      <p:bldP spid="43" grpId="0"/>
      <p:bldP spid="44" grpId="0"/>
      <p:bldP spid="44" grpId="1"/>
      <p:bldP spid="45" grpId="0"/>
      <p:bldP spid="45" grpId="1"/>
      <p:bldP spid="50" grpId="0"/>
      <p:bldP spid="51" grpId="0"/>
      <p:bldP spid="52" grpId="0"/>
      <p:bldP spid="53" grpId="0"/>
      <p:bldP spid="54" grpId="0"/>
      <p:bldP spid="55" grpId="0" animBg="1"/>
      <p:bldP spid="55" grpId="1" animBg="1"/>
      <p:bldP spid="56" grpId="0"/>
      <p:bldP spid="61" grpId="0"/>
      <p:bldP spid="62" grpId="0" animBg="1"/>
      <p:bldP spid="63" grpId="0"/>
      <p:bldP spid="69" grpId="0"/>
      <p:bldP spid="70" grpId="0"/>
      <p:bldP spid="46" grpId="0"/>
      <p:bldP spid="48" grpId="0"/>
      <p:bldP spid="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79512" y="5589240"/>
            <a:ext cx="8229600" cy="2016225"/>
          </a:xfrm>
        </p:spPr>
        <p:txBody>
          <a:bodyPr>
            <a:normAutofit/>
          </a:bodyPr>
          <a:lstStyle/>
          <a:p>
            <a:endParaRPr lang="zh-TW" altLang="en-US" sz="22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dirty="0" smtClean="0"/>
              <a:t>儀器的校正</a:t>
            </a:r>
            <a:endParaRPr lang="zh-TW" alt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348880"/>
            <a:ext cx="7790407" cy="407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文字方塊 4"/>
          <p:cNvSpPr txBox="1"/>
          <p:nvPr/>
        </p:nvSpPr>
        <p:spPr>
          <a:xfrm>
            <a:off x="179512" y="764704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1.</a:t>
            </a:r>
            <a:r>
              <a:rPr lang="zh-TW" altLang="en-US" sz="2400" dirty="0" smtClean="0"/>
              <a:t>望遠鏡：調整</a:t>
            </a:r>
            <a:r>
              <a:rPr lang="en-US" altLang="zh-TW" sz="2400" dirty="0" smtClean="0"/>
              <a:t>1a</a:t>
            </a:r>
            <a:r>
              <a:rPr lang="zh-TW" altLang="en-US" sz="2400" dirty="0" smtClean="0"/>
              <a:t>目鏡及</a:t>
            </a:r>
            <a:r>
              <a:rPr lang="en-US" altLang="zh-TW" sz="2400" dirty="0" smtClean="0"/>
              <a:t>1b</a:t>
            </a:r>
            <a:r>
              <a:rPr lang="zh-TW" altLang="en-US" sz="2400" dirty="0" smtClean="0"/>
              <a:t>焦距控制鈕以</a:t>
            </a:r>
            <a:r>
              <a:rPr lang="zh-TW" altLang="en-US" sz="2400" b="1" dirty="0" smtClean="0"/>
              <a:t>確保平行光在</a:t>
            </a:r>
            <a:r>
              <a:rPr lang="en-US" altLang="zh-TW" sz="2400" b="1" dirty="0" smtClean="0"/>
              <a:t>X</a:t>
            </a:r>
            <a:r>
              <a:rPr lang="zh-TW" altLang="en-US" sz="2400" b="1" dirty="0" smtClean="0"/>
              <a:t>記號平面上成像</a:t>
            </a:r>
            <a:endParaRPr lang="zh-TW" altLang="en-US" sz="2400" b="1" dirty="0"/>
          </a:p>
        </p:txBody>
      </p:sp>
      <p:sp>
        <p:nvSpPr>
          <p:cNvPr id="6" name="文字方塊 5"/>
          <p:cNvSpPr txBox="1"/>
          <p:nvPr/>
        </p:nvSpPr>
        <p:spPr>
          <a:xfrm>
            <a:off x="179512" y="1556792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2.</a:t>
            </a:r>
            <a:r>
              <a:rPr lang="zh-TW" altLang="en-US" sz="2400" dirty="0" smtClean="0"/>
              <a:t>平行光管：調整</a:t>
            </a:r>
            <a:r>
              <a:rPr lang="en-US" altLang="zh-TW" sz="2400" dirty="0" smtClean="0"/>
              <a:t>2a</a:t>
            </a:r>
            <a:r>
              <a:rPr lang="zh-TW" altLang="en-US" sz="2400" dirty="0" smtClean="0"/>
              <a:t>狹縫</a:t>
            </a:r>
            <a:r>
              <a:rPr lang="en-US" altLang="zh-TW" sz="2400" dirty="0" smtClean="0"/>
              <a:t>,2b</a:t>
            </a:r>
            <a:r>
              <a:rPr lang="zh-TW" altLang="en-US" sz="2400" dirty="0" smtClean="0"/>
              <a:t>鎖圈</a:t>
            </a:r>
            <a:r>
              <a:rPr lang="en-US" altLang="zh-TW" sz="2400" dirty="0" smtClean="0"/>
              <a:t>.2c</a:t>
            </a:r>
            <a:r>
              <a:rPr lang="zh-TW" altLang="en-US" sz="2400" dirty="0" smtClean="0"/>
              <a:t>焦距調整紐以</a:t>
            </a:r>
            <a:r>
              <a:rPr lang="zh-TW" altLang="en-US" sz="2400" b="1" dirty="0" smtClean="0"/>
              <a:t>確保光由平行光管平行進入望遠鏡</a:t>
            </a:r>
            <a:endParaRPr lang="en-US" altLang="zh-TW" sz="2400" b="1" dirty="0" smtClean="0"/>
          </a:p>
        </p:txBody>
      </p:sp>
      <p:sp>
        <p:nvSpPr>
          <p:cNvPr id="8" name="橢圓 7"/>
          <p:cNvSpPr/>
          <p:nvPr/>
        </p:nvSpPr>
        <p:spPr>
          <a:xfrm>
            <a:off x="6444208" y="5085184"/>
            <a:ext cx="432048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7164288" y="4221088"/>
            <a:ext cx="1368152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755576" y="4869160"/>
            <a:ext cx="1512168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539552" y="3573016"/>
            <a:ext cx="79208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2655559"/>
            <a:ext cx="1679500" cy="17095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" name="文字方塊 12"/>
          <p:cNvSpPr txBox="1"/>
          <p:nvPr/>
        </p:nvSpPr>
        <p:spPr>
          <a:xfrm>
            <a:off x="179512" y="797803"/>
            <a:ext cx="8820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3.</a:t>
            </a:r>
            <a:r>
              <a:rPr lang="zh-TW" altLang="en-US" sz="2400" dirty="0" smtClean="0"/>
              <a:t>平台調平：將三稜鏡置於平台中央並垂直</a:t>
            </a:r>
            <a:r>
              <a:rPr lang="en-US" altLang="zh-TW" sz="2400" dirty="0" smtClean="0"/>
              <a:t>AC</a:t>
            </a:r>
            <a:r>
              <a:rPr lang="zh-TW" altLang="en-US" sz="2400" dirty="0" smtClean="0"/>
              <a:t>連線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調整</a:t>
            </a:r>
            <a:r>
              <a:rPr lang="en-US" altLang="zh-TW" sz="2400" dirty="0" smtClean="0"/>
              <a:t>3a</a:t>
            </a:r>
            <a:r>
              <a:rPr lang="zh-TW" altLang="en-US" sz="2400" dirty="0" smtClean="0"/>
              <a:t>平台高度</a:t>
            </a:r>
            <a:r>
              <a:rPr lang="en-US" altLang="zh-TW" sz="2400" dirty="0" smtClean="0"/>
              <a:t>,3b</a:t>
            </a:r>
            <a:r>
              <a:rPr lang="zh-TW" altLang="en-US" sz="2400" dirty="0" smtClean="0"/>
              <a:t>平台固定鈕</a:t>
            </a:r>
            <a:r>
              <a:rPr lang="en-US" altLang="zh-TW" sz="2400" dirty="0" smtClean="0"/>
              <a:t>,3c</a:t>
            </a:r>
            <a:r>
              <a:rPr lang="zh-TW" altLang="en-US" sz="2400" dirty="0" smtClean="0"/>
              <a:t>平台位置微調鈕以</a:t>
            </a:r>
            <a:r>
              <a:rPr lang="zh-TW" altLang="en-US" sz="2400" b="1" dirty="0" smtClean="0"/>
              <a:t>確保平台為水平</a:t>
            </a:r>
            <a:endParaRPr lang="zh-TW" altLang="en-US" sz="2400" b="1" dirty="0"/>
          </a:p>
        </p:txBody>
      </p:sp>
      <p:sp>
        <p:nvSpPr>
          <p:cNvPr id="14" name="橢圓 13"/>
          <p:cNvSpPr/>
          <p:nvPr/>
        </p:nvSpPr>
        <p:spPr>
          <a:xfrm>
            <a:off x="2267744" y="4653136"/>
            <a:ext cx="576064" cy="14401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1475656" y="2348880"/>
            <a:ext cx="194421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橢圓 15"/>
          <p:cNvSpPr/>
          <p:nvPr/>
        </p:nvSpPr>
        <p:spPr>
          <a:xfrm>
            <a:off x="4716016" y="4941168"/>
            <a:ext cx="504056" cy="12961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橢圓 16"/>
          <p:cNvSpPr/>
          <p:nvPr/>
        </p:nvSpPr>
        <p:spPr>
          <a:xfrm>
            <a:off x="3203848" y="4869160"/>
            <a:ext cx="504056" cy="16561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8" grpId="0" animBg="1"/>
      <p:bldP spid="9" grpId="0" animBg="1"/>
      <p:bldP spid="10" grpId="0" animBg="1"/>
      <p:bldP spid="11" grpId="0" animBg="1"/>
      <p:bldP spid="13" grpId="0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/>
          </a:bodyPr>
          <a:lstStyle/>
          <a:p>
            <a:r>
              <a:rPr lang="zh-TW" altLang="en-US" sz="2400" dirty="0" smtClean="0"/>
              <a:t>只要</a:t>
            </a:r>
            <a:r>
              <a:rPr lang="zh-TW" altLang="en-US" sz="2400" b="1" dirty="0" smtClean="0"/>
              <a:t>使用工具量測即有誤差的產生</a:t>
            </a:r>
            <a:r>
              <a:rPr lang="zh-TW" altLang="en-US" sz="2400" dirty="0" smtClean="0"/>
              <a:t>，任何量測行為所得的結果，只是「唯一真值」的近似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估計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值而已</a:t>
            </a:r>
            <a:endParaRPr lang="en-US" altLang="zh-TW" sz="2400" dirty="0" smtClean="0"/>
          </a:p>
          <a:p>
            <a:r>
              <a:rPr lang="zh-TW" altLang="en-US" sz="2400" dirty="0" smtClean="0"/>
              <a:t>吾人可知不同實驗室、不同操作人員、不同的規範</a:t>
            </a:r>
            <a:r>
              <a:rPr lang="en-US" altLang="zh-TW" sz="2400" dirty="0" smtClean="0"/>
              <a:t>…</a:t>
            </a:r>
            <a:r>
              <a:rPr lang="zh-TW" altLang="en-US" sz="2400" dirty="0" smtClean="0"/>
              <a:t>甚至相同的操作人員重複多次的量測作業，均</a:t>
            </a:r>
            <a:r>
              <a:rPr lang="zh-TW" altLang="en-US" sz="2400" b="1" dirty="0" smtClean="0"/>
              <a:t>無法保證百分之百獲得相同的量測值</a:t>
            </a:r>
            <a:endParaRPr lang="en-US" altLang="zh-TW" sz="2400" b="1" dirty="0" smtClean="0"/>
          </a:p>
          <a:p>
            <a:r>
              <a:rPr lang="zh-TW" altLang="en-US" sz="2400" dirty="0" smtClean="0"/>
              <a:t>為了達到使實驗儀器的量測結果更準確之目的，校正儀器是進行量測前的必要步驟</a:t>
            </a:r>
            <a:endParaRPr lang="zh-TW" altLang="en-US" sz="24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dirty="0" smtClean="0"/>
              <a:t>校正儀器的重要性</a:t>
            </a:r>
            <a:endParaRPr lang="zh-TW" altLang="en-US" sz="3200" dirty="0"/>
          </a:p>
        </p:txBody>
      </p:sp>
      <p:pic>
        <p:nvPicPr>
          <p:cNvPr id="1026" name="Picture 2" descr="http://krsnalife.com/wp-content/uploads/2012/05/%E6%AD%A3%E9%9D%A2-%E4%BE%A7%E9%9D%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2897" y="3776785"/>
            <a:ext cx="2283359" cy="2964583"/>
          </a:xfrm>
          <a:prstGeom prst="rect">
            <a:avLst/>
          </a:prstGeom>
          <a:noFill/>
        </p:spPr>
      </p:pic>
      <p:grpSp>
        <p:nvGrpSpPr>
          <p:cNvPr id="7" name="群組 6"/>
          <p:cNvGrpSpPr/>
          <p:nvPr/>
        </p:nvGrpSpPr>
        <p:grpSpPr>
          <a:xfrm>
            <a:off x="6156176" y="3501008"/>
            <a:ext cx="2232248" cy="1008113"/>
            <a:chOff x="6444208" y="3861048"/>
            <a:chExt cx="1872208" cy="720080"/>
          </a:xfrm>
        </p:grpSpPr>
        <p:sp>
          <p:nvSpPr>
            <p:cNvPr id="5" name="橢圓形圖說文字 4"/>
            <p:cNvSpPr/>
            <p:nvPr/>
          </p:nvSpPr>
          <p:spPr>
            <a:xfrm>
              <a:off x="6444208" y="3861048"/>
              <a:ext cx="1872208" cy="720080"/>
            </a:xfrm>
            <a:prstGeom prst="wedgeEllipseCallout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6685783" y="4089096"/>
              <a:ext cx="1449451" cy="2638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 smtClean="0">
                  <a:solidFill>
                    <a:srgbClr val="7030A0"/>
                  </a:solidFill>
                </a:rPr>
                <a:t>正面還是側面</a:t>
              </a:r>
              <a:r>
                <a:rPr lang="en-US" altLang="zh-TW" dirty="0" smtClean="0">
                  <a:solidFill>
                    <a:srgbClr val="7030A0"/>
                  </a:solidFill>
                </a:rPr>
                <a:t>??</a:t>
              </a:r>
              <a:endParaRPr lang="zh-TW" altLang="en-US" dirty="0">
                <a:solidFill>
                  <a:srgbClr val="7030A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r>
              <a:rPr lang="zh-TW" altLang="en-US" sz="2600" dirty="0" smtClean="0"/>
              <a:t>使約</a:t>
            </a:r>
            <a:r>
              <a:rPr lang="en-US" altLang="zh-TW" sz="2600" dirty="0" smtClean="0"/>
              <a:t>2/3</a:t>
            </a:r>
            <a:r>
              <a:rPr lang="zh-TW" altLang="en-US" sz="2600" dirty="0" smtClean="0"/>
              <a:t>入射光經三稜鏡折射</a:t>
            </a:r>
            <a:r>
              <a:rPr lang="en-US" altLang="zh-TW" sz="2600" dirty="0" smtClean="0"/>
              <a:t>,1/3</a:t>
            </a:r>
            <a:r>
              <a:rPr lang="zh-TW" altLang="en-US" sz="2600" dirty="0" smtClean="0"/>
              <a:t>入射光經稜鏡底面反射，只要入射角滿足最小偏向角時，底面反射之白光會與色光平行，此時可觀察到反射白光與色光重疊。</a:t>
            </a:r>
            <a:endParaRPr lang="zh-TW" altLang="en-US" sz="26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3600" dirty="0" smtClean="0"/>
              <a:t>最小偏向角的量測</a:t>
            </a:r>
            <a:endParaRPr lang="zh-TW" alt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247" y="2852936"/>
            <a:ext cx="5704065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壁窗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286</TotalTime>
  <Words>397</Words>
  <Application>Microsoft Office PowerPoint</Application>
  <PresentationFormat>如螢幕大小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7</vt:i4>
      </vt:variant>
    </vt:vector>
  </HeadingPairs>
  <TitlesOfParts>
    <vt:vector size="9" baseType="lpstr">
      <vt:lpstr>匯合</vt:lpstr>
      <vt:lpstr>壁窗</vt:lpstr>
      <vt:lpstr>折射率、色散、分光計</vt:lpstr>
      <vt:lpstr>目的</vt:lpstr>
      <vt:lpstr>色散現象</vt:lpstr>
      <vt:lpstr>光線穿過稜鏡的路徑</vt:lpstr>
      <vt:lpstr>儀器的校正</vt:lpstr>
      <vt:lpstr>校正儀器的重要性</vt:lpstr>
      <vt:lpstr>最小偏向角的量測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折射率、色散、分光計</dc:title>
  <dc:creator>Yi-Fan Wu</dc:creator>
  <cp:lastModifiedBy>win</cp:lastModifiedBy>
  <cp:revision>43</cp:revision>
  <dcterms:created xsi:type="dcterms:W3CDTF">2012-10-14T13:54:27Z</dcterms:created>
  <dcterms:modified xsi:type="dcterms:W3CDTF">2012-12-14T03:52:01Z</dcterms:modified>
</cp:coreProperties>
</file>