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5" r:id="rId3"/>
    <p:sldId id="257" r:id="rId4"/>
    <p:sldId id="279" r:id="rId5"/>
    <p:sldId id="280" r:id="rId6"/>
    <p:sldId id="281" r:id="rId7"/>
    <p:sldId id="276" r:id="rId8"/>
    <p:sldId id="269" r:id="rId9"/>
    <p:sldId id="273" r:id="rId10"/>
    <p:sldId id="274" r:id="rId11"/>
    <p:sldId id="277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D71966B6-CDCA-4D44-A5DB-403F109E67A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3"/>
            <p14:sldId id="270"/>
            <p14:sldId id="271"/>
            <p14:sldId id="272"/>
            <p14:sldId id="274"/>
          </p14:sldIdLst>
        </p14:section>
        <p14:section name="未命名的章節" id="{9CA3124E-3D27-4D9A-B293-BD1481D0807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00AAA-3C53-49EF-9819-500BA2249FE7}" type="datetimeFigureOut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BBE6C-87B6-4344-8644-EE1C5EB3BA0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DF8CBB-3BD9-4F40-9C8E-12D963A50E76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B668-7697-4E0E-8C80-44FB2ED6FF54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F680-F39D-4632-8037-11FF094EF6E1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196CC6-4EAE-4926-9B89-F744D8D3A97E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97ACDB-4A8A-4687-B413-197207A3C314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CD70-062A-465B-95CC-FF109A911A15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2FA3-C681-4730-A2D7-C7E696A8447C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538F3B-32CC-4171-B129-0CFCFBF9EDCD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7AA4A-FAF4-4EF3-AF40-520839A3BB9E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9C6AAF-10B6-4E5C-ACDF-6A9C5EB94117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1F9F5A-585A-410F-A605-16EC6B77A3A6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B15FA6-2BA4-45E7-B482-8B23D63AF64C}" type="datetime1">
              <a:rPr lang="zh-TW" altLang="en-US" smtClean="0"/>
              <a:pPr/>
              <a:t>2014/3/3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7DD2FB-8227-4B74-8F2F-A6F191AB2A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3861048"/>
            <a:ext cx="6172200" cy="1894362"/>
          </a:xfrm>
        </p:spPr>
        <p:txBody>
          <a:bodyPr/>
          <a:lstStyle/>
          <a:p>
            <a:r>
              <a:rPr lang="en-US" altLang="zh-TW" sz="3600" dirty="0" smtClean="0"/>
              <a:t>RC</a:t>
            </a:r>
            <a:r>
              <a:rPr lang="zh-TW" altLang="zh-TW" sz="3600" dirty="0" smtClean="0"/>
              <a:t>線路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(RC circuit)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6172200" cy="1371600"/>
          </a:xfrm>
        </p:spPr>
        <p:txBody>
          <a:bodyPr/>
          <a:lstStyle/>
          <a:p>
            <a:r>
              <a:rPr lang="zh-TW" altLang="zh-TW" sz="4800" dirty="0" smtClean="0"/>
              <a:t>實驗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86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RC</a:t>
            </a:r>
            <a:r>
              <a:rPr lang="zh-TW" altLang="en-US" b="1" dirty="0" smtClean="0">
                <a:solidFill>
                  <a:srgbClr val="FFC000"/>
                </a:solidFill>
              </a:rPr>
              <a:t>電路的應用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延遲電路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931224" cy="2952328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右圖的電路是由電容器與霓虹燈並聯所組成</a:t>
            </a:r>
            <a:endParaRPr lang="en-US" altLang="zh-TW" dirty="0" smtClean="0"/>
          </a:p>
          <a:p>
            <a:r>
              <a:rPr lang="zh-TW" altLang="en-US" dirty="0" smtClean="0"/>
              <a:t>當開關</a:t>
            </a:r>
            <a:r>
              <a:rPr lang="en-US" altLang="zh-TW" dirty="0" smtClean="0"/>
              <a:t>(S)</a:t>
            </a:r>
            <a:r>
              <a:rPr lang="zh-TW" altLang="en-US" dirty="0" smtClean="0"/>
              <a:t>閉合的時候，電容器開始充電，此時電流並不會通過霓虹燈，當電容器的電壓充飽電後，電容開始放電給霓虹燈，直到橫跨霓虹燈的電壓超出</a:t>
            </a:r>
            <a:r>
              <a:rPr lang="en-US" altLang="zh-TW" dirty="0" smtClean="0"/>
              <a:t>70</a:t>
            </a:r>
            <a:r>
              <a:rPr lang="zh-TW" altLang="en-US" dirty="0" smtClean="0"/>
              <a:t>伏特時，霓虹燈開始發亮，當電容器電壓無法供應霓虹燈的壓降時，霓虹燈就會熄滅， 此時電容再次充電，充飽後再供應電壓給霓虹燈，如此循環。</a:t>
            </a:r>
            <a:endParaRPr lang="en-US" altLang="zh-TW" dirty="0" smtClean="0"/>
          </a:p>
          <a:p>
            <a:r>
              <a:rPr lang="zh-TW" altLang="en-US" dirty="0" smtClean="0"/>
              <a:t>調整 </a:t>
            </a:r>
            <a:r>
              <a:rPr lang="en-US" altLang="zh-TW" dirty="0" smtClean="0"/>
              <a:t>R</a:t>
            </a:r>
            <a:r>
              <a:rPr lang="en-US" altLang="zh-TW" baseline="-25000" dirty="0" smtClean="0"/>
              <a:t>2</a:t>
            </a:r>
            <a:r>
              <a:rPr lang="zh-TW" altLang="en-US" dirty="0" smtClean="0"/>
              <a:t>，我們可以採取短或長的時間延遲，使熄燈到亮燈的時間有所不同</a:t>
            </a:r>
          </a:p>
          <a:p>
            <a:endParaRPr lang="en-US" altLang="zh-TW" dirty="0" smtClean="0"/>
          </a:p>
        </p:txBody>
      </p:sp>
      <p:pic>
        <p:nvPicPr>
          <p:cNvPr id="5" name="內容版面配置區 4" descr="RC4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772816"/>
            <a:ext cx="4259882" cy="1432015"/>
          </a:xfrm>
        </p:spPr>
      </p:pic>
      <p:sp>
        <p:nvSpPr>
          <p:cNvPr id="6" name="文字方塊 5"/>
          <p:cNvSpPr txBox="1"/>
          <p:nvPr/>
        </p:nvSpPr>
        <p:spPr>
          <a:xfrm>
            <a:off x="4421765" y="6361583"/>
            <a:ext cx="4254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資料來源</a:t>
            </a:r>
            <a:r>
              <a:rPr lang="en-US" altLang="zh-TW" sz="1400" dirty="0" smtClean="0"/>
              <a:t>: https://sites.google.com/site/rcdianluzu/</a:t>
            </a:r>
            <a:endParaRPr lang="zh-TW" altLang="en-US" sz="14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FFC000"/>
                </a:solidFill>
              </a:rPr>
              <a:t>RC</a:t>
            </a:r>
            <a:r>
              <a:rPr lang="zh-TW" altLang="en-US" b="1" dirty="0" smtClean="0">
                <a:solidFill>
                  <a:srgbClr val="FFC000"/>
                </a:solidFill>
              </a:rPr>
              <a:t>電路的應用</a:t>
            </a:r>
            <a:r>
              <a:rPr lang="en-US" altLang="zh-TW" dirty="0" smtClean="0"/>
              <a:t>—</a:t>
            </a:r>
            <a:r>
              <a:rPr lang="zh-TW" altLang="en-US" dirty="0" smtClean="0"/>
              <a:t>閃光燈裝置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31640" y="2204864"/>
            <a:ext cx="5976664" cy="3816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1907704" y="3789040"/>
            <a:ext cx="504056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1951248" y="384347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V</a:t>
            </a:r>
            <a:r>
              <a:rPr lang="en-US" altLang="zh-TW" baseline="-25000" dirty="0" smtClean="0"/>
              <a:t>S</a:t>
            </a:r>
            <a:endParaRPr lang="zh-TW" altLang="en-US" baseline="-25000" dirty="0"/>
          </a:p>
        </p:txBody>
      </p:sp>
      <p:cxnSp>
        <p:nvCxnSpPr>
          <p:cNvPr id="10" name="直線接點 9"/>
          <p:cNvCxnSpPr>
            <a:endCxn id="7" idx="0"/>
          </p:cNvCxnSpPr>
          <p:nvPr/>
        </p:nvCxnSpPr>
        <p:spPr>
          <a:xfrm flipH="1">
            <a:off x="2159732" y="2924944"/>
            <a:ext cx="1704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H="1">
            <a:off x="2167455" y="4293096"/>
            <a:ext cx="1704" cy="8640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2152009" y="2924944"/>
            <a:ext cx="504056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6" name="群組 45"/>
          <p:cNvGrpSpPr/>
          <p:nvPr/>
        </p:nvGrpSpPr>
        <p:grpSpPr>
          <a:xfrm>
            <a:off x="2627784" y="2852936"/>
            <a:ext cx="648072" cy="144016"/>
            <a:chOff x="2627784" y="2852936"/>
            <a:chExt cx="648072" cy="144016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2699792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 flipV="1">
              <a:off x="2771800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2843808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 flipV="1">
              <a:off x="2915816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2987824" y="2852936"/>
              <a:ext cx="72008" cy="14401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 flipV="1">
              <a:off x="3059832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3131840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2627784" y="2852936"/>
              <a:ext cx="72008" cy="7200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 flipV="1">
              <a:off x="3203848" y="2924944"/>
              <a:ext cx="72008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5" name="直線接點 44"/>
          <p:cNvCxnSpPr/>
          <p:nvPr/>
        </p:nvCxnSpPr>
        <p:spPr>
          <a:xfrm>
            <a:off x="3275856" y="2924944"/>
            <a:ext cx="136815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橢圓 48"/>
          <p:cNvSpPr/>
          <p:nvPr/>
        </p:nvSpPr>
        <p:spPr>
          <a:xfrm>
            <a:off x="4644008" y="2868382"/>
            <a:ext cx="144016" cy="96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50" name="直線接點 49"/>
          <p:cNvCxnSpPr/>
          <p:nvPr/>
        </p:nvCxnSpPr>
        <p:spPr>
          <a:xfrm flipH="1">
            <a:off x="4788024" y="3444446"/>
            <a:ext cx="1704" cy="4886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橢圓 51"/>
          <p:cNvSpPr/>
          <p:nvPr/>
        </p:nvSpPr>
        <p:spPr>
          <a:xfrm>
            <a:off x="4716016" y="3284984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3" name="群組 52"/>
          <p:cNvGrpSpPr/>
          <p:nvPr/>
        </p:nvGrpSpPr>
        <p:grpSpPr>
          <a:xfrm rot="16200000">
            <a:off x="4463988" y="4185085"/>
            <a:ext cx="648072" cy="144016"/>
            <a:chOff x="2627784" y="2852936"/>
            <a:chExt cx="648072" cy="144016"/>
          </a:xfrm>
        </p:grpSpPr>
        <p:cxnSp>
          <p:nvCxnSpPr>
            <p:cNvPr id="54" name="直線接點 53"/>
            <p:cNvCxnSpPr/>
            <p:nvPr/>
          </p:nvCxnSpPr>
          <p:spPr>
            <a:xfrm>
              <a:off x="2699792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flipV="1">
              <a:off x="2771800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>
              <a:off x="2843808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flipV="1">
              <a:off x="2915816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>
              <a:off x="2987824" y="2852936"/>
              <a:ext cx="72008" cy="14401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flipV="1">
              <a:off x="3059832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3131840" y="2852936"/>
              <a:ext cx="72008" cy="14401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flipH="1">
              <a:off x="2627784" y="2852936"/>
              <a:ext cx="72008" cy="7200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flipV="1">
              <a:off x="3203848" y="2924944"/>
              <a:ext cx="72008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4" name="直線接點 63"/>
          <p:cNvCxnSpPr/>
          <p:nvPr/>
        </p:nvCxnSpPr>
        <p:spPr>
          <a:xfrm flipH="1">
            <a:off x="4788024" y="4571701"/>
            <a:ext cx="1704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>
            <a:off x="2176882" y="5157192"/>
            <a:ext cx="2611142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>
            <a:off x="5220072" y="2924944"/>
            <a:ext cx="864096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/>
          <p:cNvCxnSpPr/>
          <p:nvPr/>
        </p:nvCxnSpPr>
        <p:spPr>
          <a:xfrm flipH="1">
            <a:off x="6084168" y="2924944"/>
            <a:ext cx="1704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H="1">
            <a:off x="6084168" y="3645024"/>
            <a:ext cx="11131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直線接點 73"/>
          <p:cNvCxnSpPr/>
          <p:nvPr/>
        </p:nvCxnSpPr>
        <p:spPr>
          <a:xfrm>
            <a:off x="4644008" y="5157192"/>
            <a:ext cx="1440160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接點 77"/>
          <p:cNvCxnSpPr/>
          <p:nvPr/>
        </p:nvCxnSpPr>
        <p:spPr>
          <a:xfrm>
            <a:off x="5977860" y="3501008"/>
            <a:ext cx="216024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直線接點 80"/>
          <p:cNvCxnSpPr/>
          <p:nvPr/>
        </p:nvCxnSpPr>
        <p:spPr>
          <a:xfrm>
            <a:off x="5974452" y="3635597"/>
            <a:ext cx="216024" cy="0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接點 83"/>
          <p:cNvCxnSpPr/>
          <p:nvPr/>
        </p:nvCxnSpPr>
        <p:spPr>
          <a:xfrm>
            <a:off x="4788024" y="2636912"/>
            <a:ext cx="432048" cy="288032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文字方塊 85"/>
          <p:cNvSpPr txBox="1"/>
          <p:nvPr/>
        </p:nvSpPr>
        <p:spPr>
          <a:xfrm>
            <a:off x="4547126" y="24836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87" name="文字方塊 86"/>
          <p:cNvSpPr txBox="1"/>
          <p:nvPr/>
        </p:nvSpPr>
        <p:spPr>
          <a:xfrm>
            <a:off x="4860032" y="31409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4860032" y="24208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開關</a:t>
            </a:r>
            <a:endParaRPr lang="zh-TW" altLang="en-US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2771800" y="249289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</a:t>
            </a:r>
            <a:r>
              <a:rPr lang="en-US" altLang="zh-TW" baseline="-25000" dirty="0" smtClean="0"/>
              <a:t>1</a:t>
            </a:r>
            <a:endParaRPr lang="zh-TW" altLang="en-US" baseline="-250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4788024" y="407707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</a:t>
            </a:r>
            <a:r>
              <a:rPr lang="en-US" altLang="zh-TW" baseline="-25000" dirty="0" smtClean="0"/>
              <a:t>2</a:t>
            </a:r>
            <a:endParaRPr lang="zh-TW" altLang="en-US" baseline="-25000" dirty="0" smtClean="0"/>
          </a:p>
          <a:p>
            <a:endParaRPr lang="zh-TW" altLang="en-US" dirty="0"/>
          </a:p>
        </p:txBody>
      </p:sp>
      <p:cxnSp>
        <p:nvCxnSpPr>
          <p:cNvPr id="100" name="直線接點 99"/>
          <p:cNvCxnSpPr/>
          <p:nvPr/>
        </p:nvCxnSpPr>
        <p:spPr>
          <a:xfrm>
            <a:off x="4716016" y="292494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4" name="群組 103"/>
          <p:cNvGrpSpPr/>
          <p:nvPr/>
        </p:nvGrpSpPr>
        <p:grpSpPr>
          <a:xfrm>
            <a:off x="6300192" y="2996952"/>
            <a:ext cx="364202" cy="864096"/>
            <a:chOff x="6300192" y="2492896"/>
            <a:chExt cx="364202" cy="864096"/>
          </a:xfrm>
        </p:grpSpPr>
        <p:cxnSp>
          <p:nvCxnSpPr>
            <p:cNvPr id="96" name="直線單箭頭接點 95"/>
            <p:cNvCxnSpPr/>
            <p:nvPr/>
          </p:nvCxnSpPr>
          <p:spPr>
            <a:xfrm rot="5400000">
              <a:off x="5868144" y="2924944"/>
              <a:ext cx="864096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文字方塊 100"/>
            <p:cNvSpPr txBox="1"/>
            <p:nvPr/>
          </p:nvSpPr>
          <p:spPr>
            <a:xfrm>
              <a:off x="6300192" y="278092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FF0000"/>
                  </a:solidFill>
                </a:rPr>
                <a:t>I</a:t>
              </a:r>
              <a:r>
                <a:rPr lang="en-US" altLang="zh-TW" baseline="-25000" dirty="0" smtClean="0">
                  <a:solidFill>
                    <a:srgbClr val="FF0000"/>
                  </a:solidFill>
                </a:rPr>
                <a:t>1</a:t>
              </a:r>
              <a:endParaRPr lang="zh-TW" altLang="en-US" baseline="-25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5" name="文字方塊 104"/>
          <p:cNvSpPr txBox="1"/>
          <p:nvPr/>
        </p:nvSpPr>
        <p:spPr>
          <a:xfrm>
            <a:off x="6156176" y="33979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endParaRPr lang="zh-TW" altLang="en-US" dirty="0"/>
          </a:p>
        </p:txBody>
      </p:sp>
      <p:cxnSp>
        <p:nvCxnSpPr>
          <p:cNvPr id="106" name="直線接點 105"/>
          <p:cNvCxnSpPr>
            <a:endCxn id="52" idx="0"/>
          </p:cNvCxnSpPr>
          <p:nvPr/>
        </p:nvCxnSpPr>
        <p:spPr>
          <a:xfrm flipH="1">
            <a:off x="4788024" y="2924944"/>
            <a:ext cx="432048" cy="36004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8" name="群組 107"/>
          <p:cNvGrpSpPr/>
          <p:nvPr/>
        </p:nvGrpSpPr>
        <p:grpSpPr>
          <a:xfrm>
            <a:off x="5220072" y="3284984"/>
            <a:ext cx="364202" cy="864096"/>
            <a:chOff x="6300192" y="2492896"/>
            <a:chExt cx="364202" cy="864096"/>
          </a:xfrm>
        </p:grpSpPr>
        <p:cxnSp>
          <p:nvCxnSpPr>
            <p:cNvPr id="109" name="直線單箭頭接點 108"/>
            <p:cNvCxnSpPr/>
            <p:nvPr/>
          </p:nvCxnSpPr>
          <p:spPr>
            <a:xfrm rot="5400000">
              <a:off x="5868144" y="2924944"/>
              <a:ext cx="864096" cy="0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文字方塊 109"/>
            <p:cNvSpPr txBox="1"/>
            <p:nvPr/>
          </p:nvSpPr>
          <p:spPr>
            <a:xfrm>
              <a:off x="6300192" y="278092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7030A0"/>
                  </a:solidFill>
                </a:rPr>
                <a:t>I</a:t>
              </a:r>
              <a:r>
                <a:rPr lang="en-US" altLang="zh-TW" baseline="-25000" dirty="0" smtClean="0">
                  <a:solidFill>
                    <a:srgbClr val="7030A0"/>
                  </a:solidFill>
                </a:rPr>
                <a:t>2</a:t>
              </a:r>
              <a:endParaRPr lang="zh-TW" altLang="en-US" baseline="-25000" dirty="0">
                <a:solidFill>
                  <a:srgbClr val="7030A0"/>
                </a:solidFill>
              </a:endParaRPr>
            </a:p>
          </p:txBody>
        </p:sp>
      </p:grpSp>
      <p:sp>
        <p:nvSpPr>
          <p:cNvPr id="111" name="文字方塊 110"/>
          <p:cNvSpPr txBox="1"/>
          <p:nvPr/>
        </p:nvSpPr>
        <p:spPr>
          <a:xfrm>
            <a:off x="4139952" y="2226350"/>
            <a:ext cx="21451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當開關在位置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的時候</a:t>
            </a:r>
            <a:endParaRPr lang="zh-TW" altLang="en-US" sz="16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3" name="文字方塊 112"/>
          <p:cNvSpPr txBox="1"/>
          <p:nvPr/>
        </p:nvSpPr>
        <p:spPr>
          <a:xfrm>
            <a:off x="6601772" y="3522494"/>
            <a:ext cx="2339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產生電流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</a:t>
            </a:r>
            <a:r>
              <a:rPr lang="en-US" altLang="zh-TW" sz="1600" baseline="-2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，此時電容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開始充電，直到電容電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壓</a:t>
            </a:r>
            <a:r>
              <a:rPr lang="en-US" altLang="zh-TW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=V</a:t>
            </a:r>
            <a:r>
              <a:rPr lang="en-US" altLang="zh-TW" sz="1600" baseline="-25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S</a:t>
            </a:r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時，這條線路就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成了斷路</a:t>
            </a:r>
            <a:endParaRPr lang="en-US" altLang="zh-TW" sz="16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5" name="文字方塊 114"/>
          <p:cNvSpPr txBox="1"/>
          <p:nvPr/>
        </p:nvSpPr>
        <p:spPr>
          <a:xfrm>
            <a:off x="2267744" y="3212976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再將開關移到</a:t>
            </a:r>
            <a:r>
              <a:rPr lang="en-US" altLang="zh-TW" dirty="0" smtClean="0">
                <a:solidFill>
                  <a:srgbClr val="7030A0"/>
                </a:solidFill>
              </a:rPr>
              <a:t>2</a:t>
            </a:r>
            <a:r>
              <a:rPr lang="zh-TW" altLang="en-US" dirty="0" smtClean="0">
                <a:solidFill>
                  <a:srgbClr val="7030A0"/>
                </a:solidFill>
              </a:rPr>
              <a:t>的位置，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zh-TW" altLang="en-US" dirty="0" smtClean="0">
                <a:solidFill>
                  <a:srgbClr val="7030A0"/>
                </a:solidFill>
              </a:rPr>
              <a:t>此時電容開始放電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116" name="文字方塊 115"/>
          <p:cNvSpPr txBox="1"/>
          <p:nvPr/>
        </p:nvSpPr>
        <p:spPr>
          <a:xfrm>
            <a:off x="4932040" y="5301208"/>
            <a:ext cx="3857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供給</a:t>
            </a:r>
            <a:r>
              <a:rPr lang="en-US" altLang="zh-TW" dirty="0" smtClean="0">
                <a:solidFill>
                  <a:srgbClr val="7030A0"/>
                </a:solidFill>
              </a:rPr>
              <a:t>R2(</a:t>
            </a:r>
            <a:r>
              <a:rPr lang="zh-TW" altLang="en-US" dirty="0" smtClean="0">
                <a:solidFill>
                  <a:srgbClr val="7030A0"/>
                </a:solidFill>
              </a:rPr>
              <a:t>閃光燈</a:t>
            </a:r>
            <a:r>
              <a:rPr lang="en-US" altLang="zh-TW" dirty="0" smtClean="0">
                <a:solidFill>
                  <a:srgbClr val="7030A0"/>
                </a:solidFill>
              </a:rPr>
              <a:t>)</a:t>
            </a:r>
            <a:r>
              <a:rPr lang="zh-TW" altLang="en-US" dirty="0" smtClean="0">
                <a:solidFill>
                  <a:srgbClr val="7030A0"/>
                </a:solidFill>
              </a:rPr>
              <a:t>電壓，產生電流</a:t>
            </a:r>
            <a:r>
              <a:rPr lang="en-US" altLang="zh-TW" dirty="0" smtClean="0">
                <a:solidFill>
                  <a:srgbClr val="7030A0"/>
                </a:solidFill>
              </a:rPr>
              <a:t>I2</a:t>
            </a:r>
            <a:r>
              <a:rPr lang="zh-TW" altLang="en-US" dirty="0" smtClean="0">
                <a:solidFill>
                  <a:srgbClr val="7030A0"/>
                </a:solidFill>
              </a:rPr>
              <a:t>，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zh-TW" altLang="en-US" dirty="0" smtClean="0">
                <a:solidFill>
                  <a:srgbClr val="7030A0"/>
                </a:solidFill>
              </a:rPr>
              <a:t>使閃光燈發亮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118" name="文字方塊 117"/>
          <p:cNvSpPr txBox="1"/>
          <p:nvPr/>
        </p:nvSpPr>
        <p:spPr>
          <a:xfrm>
            <a:off x="683568" y="162880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下圖為閃光燈的簡易裝置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899592" y="6392361"/>
            <a:ext cx="7555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/>
              <a:t>資料來源</a:t>
            </a:r>
            <a:r>
              <a:rPr lang="en-US" altLang="zh-TW" sz="1200" dirty="0" smtClean="0"/>
              <a:t>:https://sites.google.com/site/rcdianluzu/rc-dian-lu-de-ying-yong/shan-guang-deng-zhuang-zhi-1</a:t>
            </a:r>
            <a:endParaRPr lang="zh-TW" altLang="en-US" sz="1200" dirty="0"/>
          </a:p>
        </p:txBody>
      </p:sp>
      <p:sp>
        <p:nvSpPr>
          <p:cNvPr id="65" name="投影片編號版面配置區 6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6 L 1.66667E-6 0.12592 " pathEditMode="relative" ptsTypes="AA">
                                      <p:cBhvr>
                                        <p:cTn id="2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85185E-6 L 1.38889E-6 0.1259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111" grpId="2"/>
      <p:bldP spid="113" grpId="1"/>
      <p:bldP spid="113" grpId="2"/>
      <p:bldP spid="115" grpId="0"/>
      <p:bldP spid="115" grpId="1"/>
      <p:bldP spid="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>
                <a:solidFill>
                  <a:srgbClr val="00B0F0"/>
                </a:solidFill>
              </a:rPr>
              <a:t>RC</a:t>
            </a:r>
            <a:r>
              <a:rPr lang="zh-TW" altLang="en-US" b="1" dirty="0" smtClean="0">
                <a:solidFill>
                  <a:srgbClr val="00B0F0"/>
                </a:solidFill>
              </a:rPr>
              <a:t>電路的介紹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全名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相移電路（</a:t>
            </a:r>
            <a:r>
              <a:rPr lang="en-US" altLang="zh-TW" dirty="0" smtClean="0"/>
              <a:t>resistor–capacitor circuit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RC</a:t>
            </a:r>
            <a:r>
              <a:rPr lang="zh-TW" altLang="en-US" dirty="0" smtClean="0"/>
              <a:t>電路）</a:t>
            </a:r>
            <a:endParaRPr lang="en-US" altLang="zh-TW" dirty="0" smtClean="0"/>
          </a:p>
          <a:p>
            <a:r>
              <a:rPr lang="zh-TW" altLang="en-US" dirty="0" smtClean="0"/>
              <a:t>利用電壓、電流驅使電阻、電容運作的電路</a:t>
            </a:r>
            <a:endParaRPr lang="en-US" altLang="zh-TW" dirty="0" smtClean="0"/>
          </a:p>
          <a:p>
            <a:r>
              <a:rPr lang="zh-TW" altLang="en-US" dirty="0" smtClean="0"/>
              <a:t>最簡單的</a:t>
            </a:r>
            <a:r>
              <a:rPr lang="en-US" altLang="zh-TW" dirty="0" smtClean="0"/>
              <a:t>RC</a:t>
            </a:r>
            <a:r>
              <a:rPr lang="zh-TW" altLang="en-US" dirty="0" smtClean="0"/>
              <a:t>電路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由一個電容器和一個電阻器所組成，又稱一階</a:t>
            </a:r>
            <a:r>
              <a:rPr lang="en-US" altLang="zh-TW" dirty="0" smtClean="0"/>
              <a:t>RC</a:t>
            </a:r>
            <a:r>
              <a:rPr lang="zh-TW" altLang="en-US" dirty="0" smtClean="0"/>
              <a:t>電路</a:t>
            </a:r>
            <a:endParaRPr lang="en-US" altLang="zh-TW" dirty="0" smtClean="0"/>
          </a:p>
          <a:p>
            <a:r>
              <a:rPr lang="zh-TW" altLang="en-US" dirty="0" smtClean="0"/>
              <a:t>除了</a:t>
            </a:r>
            <a:r>
              <a:rPr lang="en-US" altLang="zh-TW" dirty="0" smtClean="0"/>
              <a:t>RC</a:t>
            </a:r>
            <a:r>
              <a:rPr lang="zh-TW" altLang="en-US" dirty="0" smtClean="0"/>
              <a:t>電路外，還有</a:t>
            </a:r>
            <a:r>
              <a:rPr lang="en-US" altLang="zh-TW" dirty="0" smtClean="0"/>
              <a:t>RL</a:t>
            </a:r>
            <a:r>
              <a:rPr lang="zh-TW" altLang="en-US" dirty="0" smtClean="0"/>
              <a:t>電路、</a:t>
            </a:r>
            <a:r>
              <a:rPr lang="en-US" altLang="zh-TW" dirty="0" smtClean="0"/>
              <a:t> LC</a:t>
            </a:r>
            <a:r>
              <a:rPr lang="zh-TW" altLang="en-US" dirty="0" smtClean="0"/>
              <a:t>電路以及</a:t>
            </a:r>
            <a:r>
              <a:rPr lang="en-US" altLang="zh-TW" dirty="0" smtClean="0"/>
              <a:t>RLC</a:t>
            </a:r>
            <a:r>
              <a:rPr lang="zh-TW" altLang="en-US" dirty="0" smtClean="0"/>
              <a:t>電路</a:t>
            </a:r>
            <a:endParaRPr lang="en-US" altLang="zh-TW" dirty="0" smtClean="0"/>
          </a:p>
          <a:p>
            <a:r>
              <a:rPr lang="en-US" altLang="zh-TW" dirty="0" smtClean="0"/>
              <a:t>RC</a:t>
            </a:r>
            <a:r>
              <a:rPr lang="zh-TW" altLang="en-US" dirty="0" smtClean="0"/>
              <a:t>電路亦可以做為濾波器，可作為濾掉雜訊之用途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B0F0"/>
                </a:solidFill>
              </a:rPr>
              <a:t>實驗</a:t>
            </a:r>
            <a:r>
              <a:rPr lang="zh-TW" altLang="zh-TW" b="1" dirty="0" smtClean="0">
                <a:solidFill>
                  <a:srgbClr val="00B0F0"/>
                </a:solidFill>
              </a:rPr>
              <a:t>目的</a:t>
            </a:r>
            <a:r>
              <a:rPr lang="zh-TW" altLang="zh-TW" b="1" dirty="0">
                <a:solidFill>
                  <a:srgbClr val="00B0F0"/>
                </a:solidFill>
              </a:rPr>
              <a:t>（</a:t>
            </a:r>
            <a:r>
              <a:rPr lang="en-US" altLang="zh-TW" b="1" dirty="0">
                <a:solidFill>
                  <a:srgbClr val="00B0F0"/>
                </a:solidFill>
              </a:rPr>
              <a:t>object</a:t>
            </a:r>
            <a:r>
              <a:rPr lang="zh-TW" altLang="zh-TW" b="1" dirty="0">
                <a:solidFill>
                  <a:srgbClr val="00B0F0"/>
                </a:solidFill>
              </a:rPr>
              <a:t>）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rgbClr val="FF0000"/>
                </a:solidFill>
              </a:rPr>
              <a:t>了解電容的充、放電過程中的電荷與電流變化情形</a:t>
            </a:r>
            <a:r>
              <a:rPr lang="zh-TW" altLang="zh-TW" dirty="0"/>
              <a:t>，並測定出</a:t>
            </a:r>
            <a:r>
              <a:rPr lang="en-US" altLang="zh-TW" dirty="0"/>
              <a:t>RC</a:t>
            </a:r>
            <a:r>
              <a:rPr lang="zh-TW" altLang="zh-TW" dirty="0"/>
              <a:t>線路中的鬆弛時間</a:t>
            </a:r>
            <a:r>
              <a:rPr lang="en-US" altLang="zh-TW" dirty="0"/>
              <a:t>(relaxation </a:t>
            </a:r>
            <a:r>
              <a:rPr lang="en-US" altLang="zh-TW" dirty="0" smtClean="0"/>
              <a:t>time)</a:t>
            </a:r>
            <a:r>
              <a:rPr lang="en-US" altLang="zh-TW" baseline="30000" dirty="0" smtClean="0">
                <a:solidFill>
                  <a:srgbClr val="00B050"/>
                </a:solidFill>
              </a:rPr>
              <a:t>[1]</a:t>
            </a:r>
          </a:p>
          <a:p>
            <a:pPr lvl="0"/>
            <a:r>
              <a:rPr lang="zh-TW" altLang="zh-TW" dirty="0"/>
              <a:t>了解</a:t>
            </a:r>
            <a:r>
              <a:rPr lang="en-US" altLang="zh-TW" dirty="0"/>
              <a:t>RC</a:t>
            </a:r>
            <a:r>
              <a:rPr lang="zh-TW" altLang="zh-TW" dirty="0"/>
              <a:t>線路中的電阻</a:t>
            </a:r>
            <a:r>
              <a:rPr lang="en-US" altLang="zh-TW" dirty="0"/>
              <a:t>R</a:t>
            </a:r>
            <a:r>
              <a:rPr lang="zh-TW" altLang="zh-TW" dirty="0"/>
              <a:t>與電容</a:t>
            </a:r>
            <a:r>
              <a:rPr lang="en-US" altLang="zh-TW" dirty="0"/>
              <a:t>C</a:t>
            </a:r>
            <a:r>
              <a:rPr lang="zh-TW" altLang="zh-TW" dirty="0"/>
              <a:t>對不同頻率的交流訊號的響應情形，並認識他們的濾波功能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r>
              <a:rPr lang="zh-TW" altLang="zh-TW" dirty="0"/>
              <a:t>學習示波器的量測與分析</a:t>
            </a:r>
          </a:p>
          <a:p>
            <a:r>
              <a:rPr lang="en-US" altLang="zh-TW" dirty="0" smtClean="0">
                <a:solidFill>
                  <a:srgbClr val="00B050"/>
                </a:solidFill>
              </a:rPr>
              <a:t>[1]</a:t>
            </a:r>
            <a:r>
              <a:rPr lang="zh-TW" altLang="zh-TW" dirty="0" smtClean="0"/>
              <a:t>鬆弛時間</a:t>
            </a:r>
            <a:r>
              <a:rPr lang="en-US" altLang="zh-TW" dirty="0" smtClean="0"/>
              <a:t>(relaxation time):</a:t>
            </a:r>
            <a:br>
              <a:rPr lang="en-US" altLang="zh-TW" dirty="0" smtClean="0"/>
            </a:br>
            <a:r>
              <a:rPr lang="zh-TW" altLang="en-US" dirty="0" smtClean="0"/>
              <a:t>     </a:t>
            </a:r>
            <a:r>
              <a:rPr lang="zh-TW" altLang="zh-TW" dirty="0" smtClean="0"/>
              <a:t>電量降為原來</a:t>
            </a:r>
            <a:r>
              <a:rPr lang="en-US" altLang="zh-TW" dirty="0" smtClean="0"/>
              <a:t>Q</a:t>
            </a:r>
            <a:r>
              <a:rPr lang="en-US" altLang="zh-TW" baseline="-25000" dirty="0" smtClean="0"/>
              <a:t>0</a:t>
            </a:r>
            <a:r>
              <a:rPr lang="zh-TW" altLang="zh-TW" dirty="0" smtClean="0"/>
              <a:t>的</a:t>
            </a:r>
            <a:r>
              <a:rPr lang="en-US" altLang="zh-TW" dirty="0" smtClean="0"/>
              <a:t>1/e</a:t>
            </a:r>
            <a:r>
              <a:rPr lang="zh-TW" altLang="en-US" dirty="0" smtClean="0"/>
              <a:t>所需的時間稱為</a:t>
            </a:r>
            <a:r>
              <a:rPr lang="zh-TW" altLang="zh-TW" u="sng" dirty="0" smtClean="0"/>
              <a:t>鬆弛時間</a:t>
            </a:r>
            <a:r>
              <a:rPr lang="en-US" altLang="zh-TW" dirty="0" smtClean="0"/>
              <a:t>(relaxation time)</a:t>
            </a:r>
            <a:r>
              <a:rPr lang="zh-TW" altLang="zh-TW" dirty="0" smtClean="0"/>
              <a:t>或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</a:t>
            </a:r>
            <a:r>
              <a:rPr lang="zh-TW" altLang="zh-TW" u="sng" dirty="0" smtClean="0"/>
              <a:t>時間常數</a:t>
            </a:r>
            <a:r>
              <a:rPr lang="en-US" altLang="zh-TW" dirty="0" smtClean="0"/>
              <a:t>(time constant</a:t>
            </a:r>
            <a:r>
              <a:rPr lang="en-US" altLang="zh-TW" sz="1800" dirty="0" smtClean="0"/>
              <a:t>)</a:t>
            </a:r>
            <a:r>
              <a:rPr lang="zh-TW" altLang="zh-TW" sz="1800" dirty="0" smtClean="0"/>
              <a:t>。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1453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</a:rPr>
              <a:t>實驗</a:t>
            </a:r>
            <a:r>
              <a:rPr lang="zh-TW" altLang="zh-TW" b="1" dirty="0" smtClean="0">
                <a:solidFill>
                  <a:srgbClr val="00B0F0"/>
                </a:solidFill>
              </a:rPr>
              <a:t>原理（</a:t>
            </a:r>
            <a:r>
              <a:rPr lang="en-US" altLang="zh-TW" b="1" dirty="0" smtClean="0">
                <a:solidFill>
                  <a:srgbClr val="00B0F0"/>
                </a:solidFill>
              </a:rPr>
              <a:t>theory </a:t>
            </a:r>
            <a:r>
              <a:rPr lang="zh-TW" altLang="zh-TW" b="1" dirty="0" smtClean="0">
                <a:solidFill>
                  <a:srgbClr val="00B0F0"/>
                </a:solidFill>
              </a:rPr>
              <a:t>）</a:t>
            </a:r>
            <a:r>
              <a:rPr lang="en-US" altLang="zh-TW" b="1" dirty="0" smtClean="0">
                <a:solidFill>
                  <a:srgbClr val="00B0F0"/>
                </a:solidFill>
              </a:rPr>
              <a:t>1-- RC</a:t>
            </a:r>
            <a:r>
              <a:rPr lang="zh-TW" altLang="en-US" b="1" dirty="0" smtClean="0">
                <a:solidFill>
                  <a:srgbClr val="00B0F0"/>
                </a:solidFill>
              </a:rPr>
              <a:t> 充放電電路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149080"/>
            <a:ext cx="2082365" cy="792088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229200"/>
            <a:ext cx="2359068" cy="36004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1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 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5733256"/>
            <a:ext cx="2464614" cy="504056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25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。   </a:t>
            </a: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6" name="內容版面配置區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7" name="圖片 1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1772816"/>
            <a:ext cx="302433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149080"/>
            <a:ext cx="1782278" cy="72008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6200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3" y="5229200"/>
            <a:ext cx="1612119" cy="36004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21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5805264"/>
            <a:ext cx="2380235" cy="432048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258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。   </a:t>
            </a: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2411760" y="38610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充電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6516216" y="38610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放電</a:t>
            </a:r>
            <a:endParaRPr lang="zh-TW" altLang="en-US" dirty="0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以方波輸入來進行測試</a:t>
            </a:r>
            <a:endParaRPr lang="zh-TW" altLang="en-US" dirty="0">
              <a:solidFill>
                <a:srgbClr val="92D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149080"/>
            <a:ext cx="7467600" cy="2324872"/>
          </a:xfrm>
        </p:spPr>
        <p:txBody>
          <a:bodyPr>
            <a:normAutofit fontScale="70000" lnSpcReduction="20000"/>
          </a:bodyPr>
          <a:lstStyle/>
          <a:p>
            <a:r>
              <a:rPr lang="zh-TW" altLang="zh-TW" sz="2600" dirty="0" smtClean="0"/>
              <a:t>方波的前半週期</a:t>
            </a:r>
            <a:r>
              <a:rPr lang="en-US" altLang="zh-TW" sz="2600" dirty="0" smtClean="0"/>
              <a:t>(</a:t>
            </a:r>
            <a:r>
              <a:rPr lang="zh-TW" altLang="zh-TW" sz="2600" dirty="0" smtClean="0"/>
              <a:t>電壓為</a:t>
            </a:r>
            <a:r>
              <a:rPr lang="en-US" altLang="zh-TW" sz="2600" dirty="0" smtClean="0"/>
              <a:t>ε</a:t>
            </a:r>
            <a:r>
              <a:rPr lang="en-US" altLang="zh-TW" sz="2600" baseline="-25000" dirty="0" smtClean="0"/>
              <a:t>0</a:t>
            </a:r>
            <a:r>
              <a:rPr lang="en-US" altLang="zh-TW" sz="2600" dirty="0" smtClean="0"/>
              <a:t>)</a:t>
            </a:r>
            <a:r>
              <a:rPr lang="zh-TW" altLang="zh-TW" sz="2600" dirty="0" smtClean="0"/>
              <a:t>當作充電的情形</a:t>
            </a:r>
            <a:endParaRPr lang="en-US" altLang="zh-TW" sz="2600" dirty="0" smtClean="0"/>
          </a:p>
          <a:p>
            <a:r>
              <a:rPr lang="zh-TW" altLang="en-US" sz="2600" dirty="0" smtClean="0"/>
              <a:t>方波的</a:t>
            </a:r>
            <a:r>
              <a:rPr lang="zh-TW" altLang="zh-TW" sz="2600" dirty="0" smtClean="0"/>
              <a:t>後半週期</a:t>
            </a:r>
            <a:r>
              <a:rPr lang="en-US" altLang="zh-TW" sz="2600" dirty="0" smtClean="0"/>
              <a:t>(</a:t>
            </a:r>
            <a:r>
              <a:rPr lang="zh-TW" altLang="zh-TW" sz="2600" dirty="0" smtClean="0"/>
              <a:t>電壓為</a:t>
            </a:r>
            <a:r>
              <a:rPr lang="en-US" altLang="zh-TW" sz="2600" dirty="0" smtClean="0"/>
              <a:t>0)</a:t>
            </a:r>
            <a:r>
              <a:rPr lang="zh-TW" altLang="zh-TW" sz="2600" dirty="0" smtClean="0"/>
              <a:t>則為放電的情況</a:t>
            </a:r>
            <a:endParaRPr lang="en-US" altLang="zh-TW" sz="2600" dirty="0" smtClean="0"/>
          </a:p>
          <a:p>
            <a:r>
              <a:rPr lang="zh-TW" altLang="en-US" sz="2600" dirty="0" smtClean="0"/>
              <a:t>量測</a:t>
            </a:r>
            <a:r>
              <a:rPr lang="zh-TW" altLang="zh-TW" sz="2600" dirty="0" smtClean="0"/>
              <a:t>電荷隨時間的變化情形</a:t>
            </a:r>
            <a:r>
              <a:rPr lang="en-US" altLang="zh-TW" sz="2600" dirty="0" smtClean="0"/>
              <a:t>:</a:t>
            </a:r>
            <a:r>
              <a:rPr lang="zh-TW" altLang="zh-TW" sz="2600" dirty="0" smtClean="0"/>
              <a:t>測量電容兩端的電壓</a:t>
            </a:r>
            <a:endParaRPr lang="en-US" altLang="zh-TW" sz="2600" dirty="0" smtClean="0"/>
          </a:p>
          <a:p>
            <a:r>
              <a:rPr lang="zh-TW" altLang="en-US" sz="2600" dirty="0" smtClean="0"/>
              <a:t>量測</a:t>
            </a:r>
            <a:r>
              <a:rPr lang="zh-TW" altLang="zh-TW" sz="2600" dirty="0" smtClean="0"/>
              <a:t>電</a:t>
            </a:r>
            <a:r>
              <a:rPr lang="zh-TW" altLang="en-US" sz="2600" dirty="0" smtClean="0"/>
              <a:t>流</a:t>
            </a:r>
            <a:r>
              <a:rPr lang="zh-TW" altLang="zh-TW" sz="2600" dirty="0" smtClean="0"/>
              <a:t>隨時間的變化情形</a:t>
            </a:r>
            <a:r>
              <a:rPr lang="en-US" altLang="zh-TW" sz="2600" dirty="0" smtClean="0"/>
              <a:t>:</a:t>
            </a:r>
            <a:r>
              <a:rPr lang="zh-TW" altLang="zh-TW" sz="2600" dirty="0" smtClean="0"/>
              <a:t>測量電阻兩端的電壓</a:t>
            </a:r>
            <a:endParaRPr lang="en-US" altLang="zh-TW" sz="2600" dirty="0" smtClean="0"/>
          </a:p>
          <a:p>
            <a:r>
              <a:rPr lang="zh-TW" altLang="en-US" sz="2600" dirty="0" smtClean="0"/>
              <a:t>測定</a:t>
            </a:r>
            <a:r>
              <a:rPr lang="zh-TW" altLang="zh-TW" sz="2600" dirty="0" smtClean="0"/>
              <a:t>鬆弛時間</a:t>
            </a:r>
            <a:r>
              <a:rPr lang="en-US" altLang="zh-TW" sz="2600" dirty="0" smtClean="0"/>
              <a:t> (relaxation time):</a:t>
            </a:r>
            <a:r>
              <a:rPr lang="zh-TW" altLang="en-US" sz="2600" dirty="0" smtClean="0"/>
              <a:t>量測半衰期</a:t>
            </a:r>
            <a:r>
              <a:rPr lang="el-GR" altLang="zh-TW" sz="2600" dirty="0" smtClean="0"/>
              <a:t>τ</a:t>
            </a:r>
            <a:r>
              <a:rPr lang="en-US" altLang="zh-TW" sz="2600" baseline="-25000" dirty="0" smtClean="0"/>
              <a:t>½</a:t>
            </a:r>
            <a:r>
              <a:rPr lang="zh-TW" altLang="en-US" sz="2600" dirty="0" smtClean="0"/>
              <a:t>，再利用</a:t>
            </a:r>
            <a:r>
              <a:rPr lang="el-GR" altLang="zh-TW" sz="2600" dirty="0" smtClean="0"/>
              <a:t>τ</a:t>
            </a:r>
            <a:r>
              <a:rPr lang="en-US" altLang="zh-TW" sz="2600" dirty="0" smtClean="0"/>
              <a:t>=</a:t>
            </a:r>
            <a:r>
              <a:rPr lang="zh-TW" altLang="en-US" sz="2600" baseline="-25000" dirty="0" smtClean="0"/>
              <a:t> </a:t>
            </a:r>
            <a:r>
              <a:rPr lang="el-GR" altLang="zh-TW" sz="2600" dirty="0" smtClean="0"/>
              <a:t>τ</a:t>
            </a:r>
            <a:r>
              <a:rPr lang="en-US" altLang="zh-TW" sz="2600" baseline="-25000" dirty="0" smtClean="0"/>
              <a:t>½</a:t>
            </a:r>
            <a:r>
              <a:rPr lang="en-US" altLang="zh-TW" sz="2600" dirty="0" smtClean="0"/>
              <a:t>/ln2</a:t>
            </a:r>
            <a:r>
              <a:rPr lang="zh-TW" altLang="en-US" sz="2600" dirty="0" smtClean="0"/>
              <a:t>求出</a:t>
            </a:r>
            <a:r>
              <a:rPr lang="el-GR" altLang="zh-TW" sz="2600" dirty="0" smtClean="0"/>
              <a:t>τ</a:t>
            </a:r>
            <a:endParaRPr lang="en-US" altLang="zh-TW" sz="2600" dirty="0" smtClean="0"/>
          </a:p>
          <a:p>
            <a:r>
              <a:rPr lang="zh-TW" altLang="zh-TW" sz="2600" dirty="0" smtClean="0"/>
              <a:t>利用示波器讀出</a:t>
            </a:r>
            <a:r>
              <a:rPr lang="el-GR" altLang="zh-TW" sz="2600" dirty="0" smtClean="0"/>
              <a:t>τ</a:t>
            </a:r>
            <a:r>
              <a:rPr lang="en-US" altLang="zh-TW" sz="2600" baseline="-25000" dirty="0" smtClean="0"/>
              <a:t>½</a:t>
            </a:r>
            <a:r>
              <a:rPr lang="en-US" altLang="zh-TW" sz="2600" dirty="0" smtClean="0"/>
              <a:t>:</a:t>
            </a:r>
            <a:r>
              <a:rPr lang="zh-TW" altLang="en-US" sz="2600" dirty="0" smtClean="0"/>
              <a:t>量測</a:t>
            </a:r>
            <a:r>
              <a:rPr lang="en-US" altLang="zh-TW" sz="2600" dirty="0" smtClean="0"/>
              <a:t>V</a:t>
            </a:r>
            <a:r>
              <a:rPr lang="en-US" altLang="zh-TW" sz="2600" baseline="-25000" dirty="0" smtClean="0"/>
              <a:t>C</a:t>
            </a:r>
            <a:r>
              <a:rPr lang="zh-TW" altLang="en-US" sz="2600" dirty="0" smtClean="0"/>
              <a:t>的最大值到</a:t>
            </a:r>
            <a:r>
              <a:rPr lang="en-US" altLang="zh-TW" sz="2600" dirty="0" smtClean="0"/>
              <a:t>V</a:t>
            </a:r>
            <a:r>
              <a:rPr lang="en-US" altLang="zh-TW" sz="2600" baseline="-25000" dirty="0" smtClean="0"/>
              <a:t>C</a:t>
            </a:r>
            <a:r>
              <a:rPr lang="zh-TW" altLang="en-US" sz="2600" dirty="0" smtClean="0"/>
              <a:t>最大值的一半所需的時間及為</a:t>
            </a:r>
            <a:r>
              <a:rPr lang="el-GR" altLang="zh-TW" sz="2600" dirty="0" smtClean="0"/>
              <a:t>τ</a:t>
            </a:r>
            <a:r>
              <a:rPr lang="en-US" altLang="zh-TW" sz="2600" baseline="-25000" dirty="0" smtClean="0"/>
              <a:t>½</a:t>
            </a:r>
          </a:p>
          <a:p>
            <a:endParaRPr lang="zh-TW" altLang="en-US" dirty="0"/>
          </a:p>
        </p:txBody>
      </p:sp>
      <p:pic>
        <p:nvPicPr>
          <p:cNvPr id="5" name="圖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16835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358775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如何從示波器讀出</a:t>
            </a:r>
            <a:endParaRPr lang="zh-TW" altLang="en-US" dirty="0">
              <a:solidFill>
                <a:srgbClr val="92D050"/>
              </a:solidFill>
            </a:endParaRPr>
          </a:p>
        </p:txBody>
      </p:sp>
      <p:pic>
        <p:nvPicPr>
          <p:cNvPr id="4" name="內容版面配置區 3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5" y="1556793"/>
            <a:ext cx="38164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251520" y="4437112"/>
            <a:ext cx="79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 smtClean="0"/>
              <a:t>利用示波器讀出</a:t>
            </a:r>
            <a:r>
              <a:rPr lang="el-GR" altLang="zh-TW" sz="2000" dirty="0" smtClean="0"/>
              <a:t>τ</a:t>
            </a:r>
            <a:r>
              <a:rPr lang="en-US" altLang="zh-TW" sz="2000" baseline="-25000" dirty="0" smtClean="0"/>
              <a:t>½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量測</a:t>
            </a:r>
            <a:r>
              <a:rPr lang="en-US" altLang="zh-TW" sz="2000" dirty="0" smtClean="0"/>
              <a:t>V</a:t>
            </a:r>
            <a:r>
              <a:rPr lang="en-US" altLang="zh-TW" sz="2000" baseline="-25000" dirty="0" smtClean="0"/>
              <a:t>C</a:t>
            </a:r>
            <a:r>
              <a:rPr lang="zh-TW" altLang="en-US" sz="2000" dirty="0" smtClean="0"/>
              <a:t>的最大值到</a:t>
            </a:r>
            <a:r>
              <a:rPr lang="en-US" altLang="zh-TW" sz="2000" dirty="0" smtClean="0"/>
              <a:t>V</a:t>
            </a:r>
            <a:r>
              <a:rPr lang="en-US" altLang="zh-TW" sz="2000" baseline="-25000" dirty="0" smtClean="0"/>
              <a:t>C</a:t>
            </a:r>
            <a:r>
              <a:rPr lang="zh-TW" altLang="en-US" sz="2000" dirty="0" smtClean="0"/>
              <a:t>最大值的一半所需的時間及為</a:t>
            </a:r>
            <a:r>
              <a:rPr lang="el-GR" altLang="zh-TW" sz="2000" dirty="0" smtClean="0"/>
              <a:t>τ</a:t>
            </a:r>
            <a:r>
              <a:rPr lang="en-US" altLang="zh-TW" sz="2000" baseline="-25000" dirty="0" smtClean="0"/>
              <a:t>½</a:t>
            </a:r>
          </a:p>
          <a:p>
            <a:r>
              <a:rPr lang="zh-TW" altLang="en-US" sz="2000" dirty="0" smtClean="0"/>
              <a:t>量出</a:t>
            </a:r>
            <a:r>
              <a:rPr lang="zh-TW" altLang="zh-TW" sz="2000" dirty="0" smtClean="0"/>
              <a:t>正確的反應時間</a:t>
            </a:r>
            <a:r>
              <a:rPr lang="en-US" altLang="zh-TW" sz="2000" dirty="0" smtClean="0"/>
              <a:t>:</a:t>
            </a:r>
            <a:br>
              <a:rPr lang="en-US" altLang="zh-TW" sz="2000" dirty="0" smtClean="0"/>
            </a:br>
            <a:r>
              <a:rPr lang="zh-TW" altLang="en-US" sz="2000" dirty="0" smtClean="0"/>
              <a:t>上升時間</a:t>
            </a:r>
            <a:r>
              <a:rPr lang="en-US" altLang="zh-TW" sz="2000" dirty="0" err="1" smtClean="0"/>
              <a:t>t</a:t>
            </a:r>
            <a:r>
              <a:rPr lang="en-US" altLang="zh-TW" sz="2000" baseline="-25000" dirty="0" err="1" smtClean="0"/>
              <a:t>r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電壓從</a:t>
            </a:r>
            <a:r>
              <a:rPr lang="en-US" altLang="zh-TW" sz="2000" dirty="0" smtClean="0"/>
              <a:t>10%</a:t>
            </a:r>
            <a:r>
              <a:rPr lang="zh-TW" altLang="en-US" sz="2000" dirty="0" smtClean="0"/>
              <a:t>上升到</a:t>
            </a:r>
            <a:r>
              <a:rPr lang="en-US" altLang="zh-TW" sz="2000" dirty="0" smtClean="0"/>
              <a:t>90%</a:t>
            </a:r>
            <a:r>
              <a:rPr lang="zh-TW" altLang="en-US" sz="2000" dirty="0" smtClean="0"/>
              <a:t>所需的時間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000" dirty="0" smtClean="0"/>
              <a:t>下降時間</a:t>
            </a:r>
            <a:r>
              <a:rPr lang="en-US" altLang="zh-TW" sz="2000" dirty="0" err="1" smtClean="0"/>
              <a:t>t</a:t>
            </a:r>
            <a:r>
              <a:rPr lang="en-US" altLang="zh-TW" sz="2000" baseline="-25000" dirty="0" err="1" smtClean="0"/>
              <a:t>f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電壓從</a:t>
            </a:r>
            <a:r>
              <a:rPr lang="en-US" altLang="zh-TW" sz="2000" dirty="0" smtClean="0"/>
              <a:t>90%</a:t>
            </a:r>
            <a:r>
              <a:rPr lang="zh-TW" altLang="en-US" sz="2000" dirty="0" smtClean="0"/>
              <a:t>下降到</a:t>
            </a:r>
            <a:r>
              <a:rPr lang="en-US" altLang="zh-TW" sz="2000" dirty="0" smtClean="0"/>
              <a:t>10%</a:t>
            </a:r>
            <a:r>
              <a:rPr lang="zh-TW" altLang="en-US" sz="2000" dirty="0" smtClean="0"/>
              <a:t>所需的時間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t</a:t>
            </a:r>
            <a:r>
              <a:rPr lang="en-US" altLang="zh-TW" sz="2000" baseline="-25000" dirty="0" err="1" smtClean="0"/>
              <a:t>r</a:t>
            </a:r>
            <a:r>
              <a:rPr lang="en-US" altLang="zh-TW" sz="2000" dirty="0" smtClean="0"/>
              <a:t>= </a:t>
            </a:r>
            <a:r>
              <a:rPr lang="en-US" altLang="zh-TW" sz="2000" dirty="0" err="1" smtClean="0"/>
              <a:t>t</a:t>
            </a:r>
            <a:r>
              <a:rPr lang="en-US" altLang="zh-TW" sz="2000" baseline="-25000" dirty="0" err="1" smtClean="0"/>
              <a:t>f</a:t>
            </a:r>
            <a:r>
              <a:rPr lang="zh-TW" altLang="en-US" sz="2000" baseline="-25000" dirty="0" smtClean="0"/>
              <a:t> </a:t>
            </a:r>
            <a:r>
              <a:rPr lang="en-US" altLang="zh-TW" sz="2000" dirty="0" smtClean="0"/>
              <a:t>=2.2</a:t>
            </a:r>
            <a:r>
              <a:rPr lang="el-GR" altLang="zh-TW" sz="2000" dirty="0" smtClean="0"/>
              <a:t>τ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zh-TW" sz="2000" dirty="0" smtClean="0">
                <a:solidFill>
                  <a:srgbClr val="FF0000"/>
                </a:solidFill>
              </a:rPr>
              <a:t>選</a:t>
            </a:r>
            <a:r>
              <a:rPr lang="zh-TW" altLang="en-US" sz="2000" dirty="0" smtClean="0">
                <a:solidFill>
                  <a:srgbClr val="FF0000"/>
                </a:solidFill>
              </a:rPr>
              <a:t>取的</a:t>
            </a:r>
            <a:r>
              <a:rPr lang="zh-TW" altLang="zh-TW" sz="2000" dirty="0" smtClean="0">
                <a:solidFill>
                  <a:srgbClr val="FF0000"/>
                </a:solidFill>
              </a:rPr>
              <a:t>方波頻率會影響量測</a:t>
            </a:r>
            <a:r>
              <a:rPr lang="zh-TW" altLang="en-US" sz="2000" dirty="0" smtClean="0">
                <a:solidFill>
                  <a:srgbClr val="FF0000"/>
                </a:solidFill>
              </a:rPr>
              <a:t>到的</a:t>
            </a:r>
            <a:r>
              <a:rPr lang="en-US" altLang="zh-TW" sz="2000" dirty="0" smtClean="0">
                <a:solidFill>
                  <a:srgbClr val="FF0000"/>
                </a:solidFill>
              </a:rPr>
              <a:t>time constant </a:t>
            </a:r>
            <a:r>
              <a:rPr lang="zh-TW" altLang="zh-TW" sz="2000" dirty="0" smtClean="0">
                <a:solidFill>
                  <a:srgbClr val="FF0000"/>
                </a:solidFill>
              </a:rPr>
              <a:t>的準確性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2996952"/>
            <a:ext cx="3145405" cy="43204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B0F0"/>
                </a:solidFill>
              </a:rPr>
              <a:t>實驗</a:t>
            </a:r>
            <a:r>
              <a:rPr lang="zh-TW" altLang="zh-TW" b="1" dirty="0" smtClean="0">
                <a:solidFill>
                  <a:srgbClr val="00B0F0"/>
                </a:solidFill>
              </a:rPr>
              <a:t>原理（</a:t>
            </a:r>
            <a:r>
              <a:rPr lang="en-US" altLang="zh-TW" b="1" dirty="0" smtClean="0">
                <a:solidFill>
                  <a:srgbClr val="00B0F0"/>
                </a:solidFill>
              </a:rPr>
              <a:t>theory </a:t>
            </a:r>
            <a:r>
              <a:rPr lang="zh-TW" altLang="zh-TW" b="1" dirty="0" smtClean="0">
                <a:solidFill>
                  <a:srgbClr val="00B0F0"/>
                </a:solidFill>
              </a:rPr>
              <a:t>）</a:t>
            </a:r>
            <a:r>
              <a:rPr lang="en-US" altLang="zh-TW" b="1" dirty="0" smtClean="0">
                <a:solidFill>
                  <a:srgbClr val="00B0F0"/>
                </a:solidFill>
              </a:rPr>
              <a:t>2--</a:t>
            </a:r>
            <a:r>
              <a:rPr lang="zh-TW" altLang="en-US" b="1" dirty="0" smtClean="0">
                <a:solidFill>
                  <a:srgbClr val="00B0F0"/>
                </a:solidFill>
              </a:rPr>
              <a:t>正弦波訊號當電源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077072"/>
            <a:ext cx="7467600" cy="239688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量測</a:t>
            </a:r>
            <a:r>
              <a:rPr lang="zh-TW" altLang="zh-TW" dirty="0" smtClean="0"/>
              <a:t>頻率響應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zh-TW" dirty="0" smtClean="0"/>
              <a:t>固定</a:t>
            </a:r>
            <a:r>
              <a:rPr lang="zh-TW" altLang="en-US" dirty="0" smtClean="0"/>
              <a:t>輸入</a:t>
            </a:r>
            <a:r>
              <a:rPr lang="zh-TW" altLang="zh-TW" dirty="0" smtClean="0"/>
              <a:t>訊號的振幅，改變輸入訊號的頻率</a:t>
            </a:r>
            <a:r>
              <a:rPr lang="zh-TW" altLang="en-US" dirty="0" smtClean="0"/>
              <a:t>，即可得到</a:t>
            </a:r>
            <a:r>
              <a:rPr lang="zh-TW" altLang="zh-TW" dirty="0" smtClean="0"/>
              <a:t>振幅隨著輸入頻率的變化情形</a:t>
            </a:r>
            <a:endParaRPr lang="en-US" altLang="zh-TW" dirty="0" smtClean="0"/>
          </a:p>
          <a:p>
            <a:r>
              <a:rPr lang="zh-TW" altLang="en-US" dirty="0" smtClean="0"/>
              <a:t>量測鬆弛時間</a:t>
            </a:r>
            <a:r>
              <a:rPr lang="en-US" altLang="zh-TW" dirty="0" smtClean="0"/>
              <a:t>(</a:t>
            </a:r>
            <a:r>
              <a:rPr lang="el-GR" altLang="zh-TW" dirty="0" smtClean="0"/>
              <a:t>τ</a:t>
            </a:r>
            <a:r>
              <a:rPr lang="en-US" altLang="zh-TW" dirty="0" smtClean="0"/>
              <a:t>):</a:t>
            </a:r>
            <a:br>
              <a:rPr lang="en-US" altLang="zh-TW" dirty="0" smtClean="0"/>
            </a:br>
            <a:r>
              <a:rPr lang="zh-TW" altLang="en-US" u="sng" dirty="0" smtClean="0"/>
              <a:t>臨界頻率</a:t>
            </a:r>
            <a:r>
              <a:rPr lang="el-GR" altLang="zh-TW" u="sng" dirty="0" smtClean="0"/>
              <a:t>ω</a:t>
            </a:r>
            <a:r>
              <a:rPr lang="en-US" altLang="zh-TW" u="sng" baseline="-25000" dirty="0" smtClean="0"/>
              <a:t>c</a:t>
            </a:r>
            <a:r>
              <a:rPr lang="en-US" altLang="zh-TW" dirty="0" smtClean="0"/>
              <a:t>:</a:t>
            </a:r>
            <a:r>
              <a:rPr lang="zh-TW" altLang="en-US" dirty="0" smtClean="0"/>
              <a:t>當電容兩端的電壓</a:t>
            </a:r>
            <a:r>
              <a:rPr lang="en-US" altLang="zh-TW" dirty="0" smtClean="0"/>
              <a:t>=</a:t>
            </a:r>
            <a:r>
              <a:rPr lang="zh-TW" altLang="en-US" dirty="0" smtClean="0"/>
              <a:t>輸入電壓的</a:t>
            </a:r>
            <a:r>
              <a:rPr lang="en-US" altLang="zh-TW" dirty="0" smtClean="0"/>
              <a:t>1/√2</a:t>
            </a:r>
            <a:r>
              <a:rPr lang="zh-TW" altLang="en-US" dirty="0" smtClean="0"/>
              <a:t>的時候所量到的頻率，就稱為臨界頻率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先量測</a:t>
            </a:r>
            <a:r>
              <a:rPr lang="el-GR" altLang="zh-TW" dirty="0" smtClean="0"/>
              <a:t>ω</a:t>
            </a:r>
            <a:r>
              <a:rPr lang="en-US" altLang="zh-TW" baseline="-25000" dirty="0" smtClean="0"/>
              <a:t>c</a:t>
            </a:r>
            <a:r>
              <a:rPr lang="zh-TW" altLang="en-US" dirty="0" smtClean="0"/>
              <a:t>，再由</a:t>
            </a:r>
            <a:r>
              <a:rPr lang="el-GR" altLang="zh-TW" dirty="0" smtClean="0"/>
              <a:t>τ</a:t>
            </a:r>
            <a:r>
              <a:rPr lang="en-US" altLang="zh-TW" dirty="0" smtClean="0"/>
              <a:t>=1/</a:t>
            </a:r>
            <a:r>
              <a:rPr lang="el-GR" altLang="zh-TW" dirty="0" smtClean="0"/>
              <a:t>ω</a:t>
            </a:r>
            <a:r>
              <a:rPr lang="en-US" altLang="zh-TW" baseline="-25000" dirty="0" smtClean="0"/>
              <a:t>c</a:t>
            </a:r>
            <a:r>
              <a:rPr lang="zh-TW" altLang="en-US" dirty="0" smtClean="0"/>
              <a:t>的關係示求出</a:t>
            </a:r>
            <a:r>
              <a:rPr lang="el-GR" altLang="zh-TW" dirty="0" smtClean="0"/>
              <a:t>τ</a:t>
            </a:r>
            <a:endParaRPr lang="zh-TW" altLang="en-US" dirty="0"/>
          </a:p>
        </p:txBody>
      </p:sp>
      <p:pic>
        <p:nvPicPr>
          <p:cNvPr id="6" name="圖片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784"/>
            <a:ext cx="3572222" cy="264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484784"/>
            <a:ext cx="2140036" cy="576064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62000" y="80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5" y="2204864"/>
            <a:ext cx="2962615" cy="432048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  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28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。      </a:t>
            </a: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B0F0"/>
                </a:solidFill>
              </a:rPr>
              <a:t>實驗</a:t>
            </a:r>
            <a:r>
              <a:rPr lang="zh-TW" altLang="zh-TW" b="1" dirty="0" smtClean="0">
                <a:solidFill>
                  <a:srgbClr val="00B0F0"/>
                </a:solidFill>
              </a:rPr>
              <a:t>儀器</a:t>
            </a:r>
            <a:r>
              <a:rPr lang="zh-TW" altLang="zh-TW" b="1" dirty="0">
                <a:solidFill>
                  <a:srgbClr val="00B0F0"/>
                </a:solidFill>
              </a:rPr>
              <a:t>（</a:t>
            </a:r>
            <a:r>
              <a:rPr lang="en-US" altLang="zh-TW" b="1" dirty="0">
                <a:solidFill>
                  <a:srgbClr val="00B0F0"/>
                </a:solidFill>
              </a:rPr>
              <a:t>apparatus</a:t>
            </a:r>
            <a:r>
              <a:rPr lang="zh-TW" altLang="zh-TW" b="1" dirty="0">
                <a:solidFill>
                  <a:srgbClr val="00B0F0"/>
                </a:solidFill>
              </a:rPr>
              <a:t>）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示波器</a:t>
            </a:r>
            <a:r>
              <a:rPr lang="en-US" altLang="zh-TW" dirty="0"/>
              <a:t>oscilloscope</a:t>
            </a:r>
            <a:r>
              <a:rPr lang="zh-TW" altLang="zh-TW" dirty="0"/>
              <a:t>（</a:t>
            </a:r>
            <a:r>
              <a:rPr lang="en-US" altLang="zh-TW" dirty="0"/>
              <a:t>GWINSTEK GDS-2062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zh-TW" dirty="0"/>
              <a:t>測試電路板（含電阻</a:t>
            </a:r>
            <a:r>
              <a:rPr lang="en-US" altLang="zh-TW" dirty="0"/>
              <a:t>resistor</a:t>
            </a:r>
            <a:r>
              <a:rPr lang="zh-TW" altLang="zh-TW" dirty="0"/>
              <a:t>、電容</a:t>
            </a:r>
            <a:r>
              <a:rPr lang="en-US" altLang="zh-TW" dirty="0"/>
              <a:t>capacitor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zh-TW" dirty="0"/>
              <a:t>信號產生器</a:t>
            </a:r>
            <a:r>
              <a:rPr lang="en-US" altLang="zh-TW" dirty="0"/>
              <a:t>function generator</a:t>
            </a:r>
            <a:r>
              <a:rPr lang="zh-TW" altLang="zh-TW" dirty="0"/>
              <a:t>（</a:t>
            </a:r>
            <a:r>
              <a:rPr lang="en-US" altLang="zh-TW" dirty="0"/>
              <a:t>IWATSU SG-4105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r>
              <a:rPr lang="zh-TW" altLang="zh-TW" dirty="0"/>
              <a:t>電源線二</a:t>
            </a:r>
            <a:r>
              <a:rPr lang="zh-TW" altLang="zh-TW" dirty="0" smtClean="0"/>
              <a:t>條</a:t>
            </a:r>
            <a:endParaRPr lang="en-US" altLang="zh-TW" dirty="0" smtClean="0"/>
          </a:p>
          <a:p>
            <a:r>
              <a:rPr lang="en-US" altLang="zh-TW" dirty="0"/>
              <a:t>BNC 1</a:t>
            </a:r>
            <a:r>
              <a:rPr lang="zh-TW" altLang="zh-TW" dirty="0"/>
              <a:t>分</a:t>
            </a:r>
            <a:r>
              <a:rPr lang="en-US" altLang="zh-TW" dirty="0"/>
              <a:t>2</a:t>
            </a:r>
            <a:r>
              <a:rPr lang="zh-TW" altLang="zh-TW" dirty="0"/>
              <a:t>連接線兩</a:t>
            </a:r>
            <a:r>
              <a:rPr lang="zh-TW" altLang="zh-TW" dirty="0" smtClean="0"/>
              <a:t>條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918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00B0F0"/>
                </a:solidFill>
              </a:rPr>
              <a:t>注意事項（</a:t>
            </a:r>
            <a:r>
              <a:rPr lang="en-US" altLang="zh-TW" b="1" dirty="0">
                <a:solidFill>
                  <a:srgbClr val="00B0F0"/>
                </a:solidFill>
              </a:rPr>
              <a:t>notes</a:t>
            </a:r>
            <a:r>
              <a:rPr lang="zh-TW" altLang="zh-TW" b="1" dirty="0">
                <a:solidFill>
                  <a:srgbClr val="00B0F0"/>
                </a:solidFill>
              </a:rPr>
              <a:t>）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實驗中須隨時注意接線短路問題，並避免不當拉扯</a:t>
            </a:r>
            <a:r>
              <a:rPr lang="en-US" altLang="zh-TW" dirty="0"/>
              <a:t>BNC</a:t>
            </a:r>
            <a:r>
              <a:rPr lang="zh-TW" altLang="zh-TW" dirty="0"/>
              <a:t>接線而導致損壞！</a:t>
            </a:r>
            <a:r>
              <a:rPr lang="en-US" altLang="zh-TW" dirty="0"/>
              <a:t>(</a:t>
            </a:r>
            <a:r>
              <a:rPr lang="zh-TW" altLang="zh-TW" dirty="0"/>
              <a:t>所有的地線</a:t>
            </a:r>
            <a:r>
              <a:rPr lang="en-US" altLang="zh-TW" dirty="0"/>
              <a:t>(</a:t>
            </a:r>
            <a:r>
              <a:rPr lang="zh-TW" altLang="zh-TW" dirty="0"/>
              <a:t>黑色接頭</a:t>
            </a:r>
            <a:r>
              <a:rPr lang="en-US" altLang="zh-TW" dirty="0"/>
              <a:t>)</a:t>
            </a:r>
            <a:r>
              <a:rPr lang="zh-TW" altLang="zh-TW" dirty="0"/>
              <a:t>應該放在一起</a:t>
            </a:r>
            <a:r>
              <a:rPr lang="en-US" altLang="zh-TW" dirty="0" smtClean="0"/>
              <a:t>)</a:t>
            </a:r>
          </a:p>
          <a:p>
            <a:r>
              <a:rPr lang="zh-TW" altLang="zh-TW" dirty="0"/>
              <a:t>有些電容</a:t>
            </a:r>
            <a:r>
              <a:rPr lang="en-US" altLang="zh-TW" dirty="0"/>
              <a:t>(</a:t>
            </a:r>
            <a:r>
              <a:rPr lang="zh-TW" altLang="zh-TW" dirty="0"/>
              <a:t>例如，電解電容</a:t>
            </a:r>
            <a:r>
              <a:rPr lang="en-US" altLang="zh-TW" dirty="0"/>
              <a:t>)</a:t>
            </a:r>
            <a:r>
              <a:rPr lang="zh-TW" altLang="zh-TW" dirty="0"/>
              <a:t>是有極性的，串接線路時需注意電容的極性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7DD2FB-8227-4B74-8F2F-A6F191AB2AC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86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448</TotalTime>
  <Words>658</Words>
  <Application>Microsoft Office PowerPoint</Application>
  <PresentationFormat>如螢幕大小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RC線路 (RC circuit) </vt:lpstr>
      <vt:lpstr>RC電路的介紹</vt:lpstr>
      <vt:lpstr>實驗目的（object）</vt:lpstr>
      <vt:lpstr>實驗原理（theory ）1-- RC 充放電電路</vt:lpstr>
      <vt:lpstr>以方波輸入來進行測試</vt:lpstr>
      <vt:lpstr>如何從示波器讀出</vt:lpstr>
      <vt:lpstr>實驗原理（theory ）2--正弦波訊號當電源</vt:lpstr>
      <vt:lpstr>實驗儀器（apparatus）</vt:lpstr>
      <vt:lpstr>注意事項（notes）</vt:lpstr>
      <vt:lpstr>RC電路的應用—延遲電路</vt:lpstr>
      <vt:lpstr>RC電路的應用—閃光燈裝置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RC線路(RC circuit)</dc:title>
  <dc:creator>Lij</dc:creator>
  <cp:lastModifiedBy>win</cp:lastModifiedBy>
  <cp:revision>47</cp:revision>
  <dcterms:created xsi:type="dcterms:W3CDTF">2014-02-24T11:41:42Z</dcterms:created>
  <dcterms:modified xsi:type="dcterms:W3CDTF">2014-03-03T03:09:18Z</dcterms:modified>
</cp:coreProperties>
</file>