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60" r:id="rId2"/>
    <p:sldId id="264" r:id="rId3"/>
    <p:sldId id="256" r:id="rId4"/>
    <p:sldId id="261" r:id="rId5"/>
    <p:sldId id="257" r:id="rId6"/>
    <p:sldId id="258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3AD-23F0-4035-9A5A-48532943CC53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97B5AF-7CB8-4D6B-A729-677F99E9924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3BAC-E939-4DB1-B1E5-4ADC6FB09048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02CE-9AC1-4C35-A45C-456596B4528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09195-BDBD-418E-9B71-963B97DF9E44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E5766-F5FF-4DBB-8F3D-D2D43C9024A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348E-2F42-48B6-AF60-3D846716FA1B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EA9D-464E-4FF4-B5DE-BBCC8ED2A00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302E-4F9A-4C22-9DE5-44C7A2780707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61BB-8E2D-4B5B-B2D9-6C875A4A856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CC3B-2CD4-470C-941A-AAB379BB53DF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523DE-200F-410E-9422-A429746EB47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9DA26-7734-445C-A687-5C490C59D71B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F543-B394-4319-8D7C-14E70133C1B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3B7E-FB35-4B74-9E04-0D1A06BDF325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4F81C-91AD-4C37-B002-08704AE0E1D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A30B-C45D-4C14-9519-D924EFFFE51C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67C44-7A09-4146-93ED-08F10D0DC89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C1C1-CC7B-498F-ADD9-A5141DFB76DE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419E-1584-4836-8A6C-33D6DD4903E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DAA0C-6162-4E71-BDDF-019FC9958D70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8EE51-BAD7-4B40-AE28-D20B8736165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124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5125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C87ED2-37A7-48E9-B165-E6F8F72549C0}" type="datetimeFigureOut">
              <a:rPr lang="zh-TW" altLang="en-US" smtClean="0"/>
              <a:pPr>
                <a:defRPr/>
              </a:pPr>
              <a:t>2012/11/15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9D55271-E5B6-4701-94AB-EA9ACE53094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3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82296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實驗 十</a:t>
            </a: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+mj-ea"/>
              </a:rPr>
            </a:br>
            <a:r>
              <a:rPr lang="zh-TW" altLang="en-US" b="1" dirty="0" smtClean="0">
                <a:solidFill>
                  <a:schemeClr val="tx1"/>
                </a:solidFill>
                <a:latin typeface="+mj-ea"/>
              </a:rPr>
              <a:t>熱功當量</a:t>
            </a: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>Mechanical equivalent of heat</a:t>
            </a:r>
            <a:endParaRPr lang="zh-TW" altLang="en-US" b="1" dirty="0" smtClean="0">
              <a:solidFill>
                <a:schemeClr val="tx1"/>
              </a:solidFill>
              <a:latin typeface="+mj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目的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利用電能轉換熱能，</a:t>
            </a:r>
            <a:r>
              <a:rPr lang="zh-TW" altLang="en-US" dirty="0" smtClean="0"/>
              <a:t>求</a:t>
            </a:r>
            <a:r>
              <a:rPr lang="zh-TW" altLang="en-US" dirty="0" smtClean="0"/>
              <a:t>電</a:t>
            </a:r>
            <a:r>
              <a:rPr lang="zh-TW" altLang="en-US" dirty="0" smtClean="0"/>
              <a:t>能</a:t>
            </a:r>
            <a:r>
              <a:rPr lang="zh-TW" altLang="en-US" dirty="0" smtClean="0"/>
              <a:t>和熱能之間的單位轉換數值 </a:t>
            </a:r>
            <a:r>
              <a:rPr lang="en-US" altLang="zh-TW" dirty="0" smtClean="0"/>
              <a:t>J(</a:t>
            </a:r>
            <a:r>
              <a:rPr lang="zh-TW" altLang="en-US" dirty="0" smtClean="0"/>
              <a:t>熱功當量</a:t>
            </a:r>
            <a:r>
              <a:rPr lang="en-US" altLang="zh-TW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TW" dirty="0" smtClean="0"/>
          </a:p>
          <a:p>
            <a:pPr eaLnBrk="1" hangingPunct="1"/>
            <a:r>
              <a:rPr lang="zh-TW" altLang="en-US" dirty="0" smtClean="0"/>
              <a:t>如何修正系統和外界環境的熱量交換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mtClean="0">
                <a:solidFill>
                  <a:schemeClr val="accent1">
                    <a:satMod val="150000"/>
                  </a:schemeClr>
                </a:solidFill>
              </a:rPr>
              <a:t>熱功當量</a:t>
            </a:r>
            <a:r>
              <a:rPr lang="en-US" altLang="zh-TW" smtClean="0">
                <a:solidFill>
                  <a:schemeClr val="accent1">
                    <a:satMod val="150000"/>
                  </a:schemeClr>
                </a:solidFill>
              </a:rPr>
              <a:t>-</a:t>
            </a: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定義與起源</a:t>
            </a:r>
          </a:p>
        </p:txBody>
      </p:sp>
      <p:sp>
        <p:nvSpPr>
          <p:cNvPr id="12291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zh-TW" b="1" smtClean="0"/>
              <a:t>熱力學第一定律</a:t>
            </a:r>
            <a:r>
              <a:rPr lang="zh-TW" altLang="zh-TW" smtClean="0"/>
              <a:t>在說明當</a:t>
            </a:r>
            <a:r>
              <a:rPr lang="zh-TW" altLang="en-US" smtClean="0"/>
              <a:t>環境</a:t>
            </a:r>
            <a:r>
              <a:rPr lang="zh-TW" altLang="zh-TW" smtClean="0"/>
              <a:t>對某系統作</a:t>
            </a:r>
            <a:r>
              <a:rPr lang="zh-TW" altLang="zh-TW" b="1" smtClean="0"/>
              <a:t>功</a:t>
            </a:r>
            <a:r>
              <a:rPr lang="en-US" altLang="zh-TW" b="1" smtClean="0"/>
              <a:t>W </a:t>
            </a:r>
            <a:r>
              <a:rPr lang="zh-TW" altLang="zh-TW" smtClean="0"/>
              <a:t>，部分能量為了抵抗系統內的阻力而轉換成</a:t>
            </a:r>
            <a:r>
              <a:rPr lang="zh-TW" altLang="zh-TW" b="1" smtClean="0"/>
              <a:t>熱能</a:t>
            </a:r>
            <a:r>
              <a:rPr lang="en-US" altLang="zh-TW" b="1" smtClean="0"/>
              <a:t>H</a:t>
            </a:r>
            <a:r>
              <a:rPr lang="zh-TW" altLang="en-US" smtClean="0">
                <a:latin typeface="新細明體" pitchFamily="18" charset="-120"/>
              </a:rPr>
              <a:t>；</a:t>
            </a:r>
            <a:endParaRPr lang="en-US" altLang="zh-TW" smtClean="0">
              <a:latin typeface="新細明體" pitchFamily="18" charset="-12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mtClean="0">
                <a:latin typeface="新細明體" pitchFamily="18" charset="-120"/>
              </a:rPr>
              <a:t/>
            </a:r>
            <a:br>
              <a:rPr lang="en-US" altLang="zh-TW" smtClean="0">
                <a:latin typeface="新細明體" pitchFamily="18" charset="-120"/>
              </a:rPr>
            </a:br>
            <a:r>
              <a:rPr lang="zh-TW" altLang="en-US" smtClean="0">
                <a:latin typeface="新細明體" pitchFamily="18" charset="-120"/>
              </a:rPr>
              <a:t>外界對系統做的</a:t>
            </a:r>
            <a:r>
              <a:rPr lang="zh-TW" altLang="en-US" b="1" smtClean="0">
                <a:latin typeface="新細明體" pitchFamily="18" charset="-120"/>
              </a:rPr>
              <a:t>功</a:t>
            </a:r>
            <a:r>
              <a:rPr lang="zh-TW" altLang="en-US" smtClean="0">
                <a:latin typeface="新細明體" pitchFamily="18" charset="-120"/>
              </a:rPr>
              <a:t>正比於</a:t>
            </a:r>
            <a:r>
              <a:rPr lang="zh-TW" altLang="zh-TW" b="1" smtClean="0"/>
              <a:t>熱能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zh-TW" altLang="en-US" smtClean="0">
                <a:latin typeface="新細明體" pitchFamily="18" charset="-120"/>
              </a:rPr>
              <a:t>→</a:t>
            </a:r>
            <a:r>
              <a:rPr lang="en-US" altLang="zh-TW" b="1" smtClean="0"/>
              <a:t>W </a:t>
            </a:r>
            <a:r>
              <a:rPr lang="zh-TW" altLang="zh-TW" b="1" smtClean="0"/>
              <a:t>＝</a:t>
            </a:r>
            <a:r>
              <a:rPr lang="en-US" altLang="zh-TW" b="1" smtClean="0"/>
              <a:t> J × H</a:t>
            </a:r>
            <a:r>
              <a:rPr lang="en-US" altLang="zh-TW" smtClean="0"/>
              <a:t>…(1)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mtClean="0">
                <a:solidFill>
                  <a:schemeClr val="accent1">
                    <a:satMod val="150000"/>
                  </a:schemeClr>
                </a:solidFill>
              </a:rPr>
              <a:t>熱功當量</a:t>
            </a:r>
            <a:r>
              <a:rPr lang="en-US" altLang="zh-TW" smtClean="0">
                <a:solidFill>
                  <a:schemeClr val="accent1">
                    <a:satMod val="150000"/>
                  </a:schemeClr>
                </a:solidFill>
              </a:rPr>
              <a:t>-</a:t>
            </a: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方法的差異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早期</a:t>
            </a:r>
            <a:r>
              <a:rPr lang="zh-TW" altLang="en-US" smtClean="0">
                <a:latin typeface="新細明體" pitchFamily="18" charset="-120"/>
              </a:rPr>
              <a:t>：</a:t>
            </a:r>
            <a:r>
              <a:rPr lang="zh-TW" altLang="zh-TW" smtClean="0"/>
              <a:t>由</a:t>
            </a:r>
            <a:r>
              <a:rPr lang="zh-TW" altLang="zh-TW" u="sng" smtClean="0"/>
              <a:t>英國物理學家</a:t>
            </a:r>
            <a:r>
              <a:rPr lang="zh-TW" altLang="zh-TW" b="1" u="sng" smtClean="0"/>
              <a:t>焦耳</a:t>
            </a:r>
            <a:r>
              <a:rPr lang="zh-TW" altLang="en-US" smtClean="0"/>
              <a:t>利用</a:t>
            </a:r>
            <a:r>
              <a:rPr lang="zh-TW" altLang="zh-TW" u="sng" smtClean="0"/>
              <a:t>下降重物</a:t>
            </a:r>
            <a:r>
              <a:rPr lang="zh-TW" altLang="en-US" smtClean="0">
                <a:latin typeface="新細明體" pitchFamily="18" charset="-120"/>
              </a:rPr>
              <a:t>（</a:t>
            </a:r>
            <a:r>
              <a:rPr lang="zh-TW" altLang="en-US" b="1" smtClean="0">
                <a:latin typeface="新細明體" pitchFamily="18" charset="-120"/>
              </a:rPr>
              <a:t>機械能</a:t>
            </a:r>
            <a:r>
              <a:rPr lang="zh-TW" altLang="en-US" smtClean="0">
                <a:latin typeface="新細明體" pitchFamily="18" charset="-120"/>
              </a:rPr>
              <a:t>）</a:t>
            </a:r>
            <a:r>
              <a:rPr lang="zh-TW" altLang="zh-TW" smtClean="0"/>
              <a:t>轉動浸在水桶中的一套槳片而使</a:t>
            </a:r>
            <a:r>
              <a:rPr lang="zh-TW" altLang="zh-TW" u="sng" smtClean="0"/>
              <a:t>水溫昇高</a:t>
            </a:r>
            <a:r>
              <a:rPr lang="zh-TW" altLang="en-US" smtClean="0">
                <a:latin typeface="新細明體" pitchFamily="18" charset="-120"/>
              </a:rPr>
              <a:t>（</a:t>
            </a:r>
            <a:r>
              <a:rPr lang="zh-TW" altLang="en-US" b="1" smtClean="0">
                <a:latin typeface="新細明體" pitchFamily="18" charset="-120"/>
              </a:rPr>
              <a:t>熱能</a:t>
            </a:r>
            <a:r>
              <a:rPr lang="zh-TW" altLang="en-US" smtClean="0">
                <a:latin typeface="新細明體" pitchFamily="18" charset="-120"/>
              </a:rPr>
              <a:t>）→</a:t>
            </a:r>
            <a:r>
              <a:rPr lang="zh-TW" altLang="zh-TW" smtClean="0"/>
              <a:t>算出實驗值</a:t>
            </a:r>
            <a:r>
              <a:rPr lang="en-US" altLang="zh-TW" smtClean="0"/>
              <a:t>J</a:t>
            </a:r>
            <a:r>
              <a:rPr lang="zh-TW" altLang="zh-TW" smtClean="0"/>
              <a:t>。</a:t>
            </a:r>
            <a:r>
              <a:rPr lang="zh-TW" altLang="en-US" smtClean="0"/>
              <a:t>    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zh-TW" b="1" smtClean="0"/>
              <a:t>焦耳實驗的缺點</a:t>
            </a:r>
            <a:r>
              <a:rPr lang="en-US" altLang="zh-TW" smtClean="0"/>
              <a:t>(1)</a:t>
            </a:r>
            <a:r>
              <a:rPr lang="zh-TW" altLang="zh-TW" smtClean="0"/>
              <a:t>系統</a:t>
            </a:r>
            <a:r>
              <a:rPr lang="zh-TW" altLang="en-US" smtClean="0"/>
              <a:t>非</a:t>
            </a:r>
            <a:r>
              <a:rPr lang="zh-TW" altLang="zh-TW" smtClean="0"/>
              <a:t>完全的隔絕系統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(2)</a:t>
            </a:r>
            <a:r>
              <a:rPr lang="zh-TW" altLang="zh-TW" smtClean="0"/>
              <a:t>輪軸摩擦力損耗的能量不能使水溫上升。</a:t>
            </a:r>
            <a:endParaRPr lang="en-US" altLang="zh-TW" smtClean="0"/>
          </a:p>
          <a:p>
            <a:pPr eaLnBrk="1" hangingPunct="1"/>
            <a:r>
              <a:rPr lang="zh-TW" altLang="zh-TW" smtClean="0"/>
              <a:t>近</a:t>
            </a:r>
            <a:r>
              <a:rPr lang="zh-TW" altLang="en-US" smtClean="0"/>
              <a:t>期</a:t>
            </a:r>
            <a:r>
              <a:rPr lang="zh-TW" altLang="en-US" smtClean="0">
                <a:latin typeface="新細明體" pitchFamily="18" charset="-120"/>
              </a:rPr>
              <a:t>：</a:t>
            </a:r>
            <a:r>
              <a:rPr lang="zh-TW" altLang="zh-TW" smtClean="0"/>
              <a:t>利用</a:t>
            </a:r>
            <a:r>
              <a:rPr lang="zh-TW" altLang="zh-TW" b="1" u="sng" smtClean="0"/>
              <a:t>電能轉換成熱能</a:t>
            </a:r>
            <a:r>
              <a:rPr lang="zh-TW" altLang="zh-TW" smtClean="0"/>
              <a:t>能獲致更好的結果</a:t>
            </a:r>
            <a:r>
              <a:rPr lang="zh-TW" altLang="en-US" smtClean="0">
                <a:latin typeface="新細明體" pitchFamily="18" charset="-120"/>
              </a:rPr>
              <a:t>。</a:t>
            </a:r>
            <a:r>
              <a:rPr lang="zh-TW" altLang="zh-TW" u="sng" smtClean="0"/>
              <a:t>已知最精確</a:t>
            </a:r>
            <a:r>
              <a:rPr lang="zh-TW" altLang="zh-TW" smtClean="0"/>
              <a:t>的</a:t>
            </a:r>
            <a:r>
              <a:rPr lang="en-US" altLang="zh-TW" smtClean="0"/>
              <a:t>J</a:t>
            </a:r>
            <a:r>
              <a:rPr lang="zh-TW" altLang="zh-TW" smtClean="0"/>
              <a:t>：</a:t>
            </a:r>
            <a:r>
              <a:rPr lang="en-US" altLang="zh-TW" smtClean="0"/>
              <a:t>4.185</a:t>
            </a:r>
            <a:r>
              <a:rPr lang="zh-TW" altLang="zh-TW" smtClean="0"/>
              <a:t>焦耳．卡</a:t>
            </a:r>
            <a:r>
              <a:rPr lang="en-US" altLang="zh-TW" baseline="30000" smtClean="0"/>
              <a:t>-1</a:t>
            </a:r>
            <a:r>
              <a:rPr lang="zh-TW" altLang="zh-TW" smtClean="0"/>
              <a:t>（</a:t>
            </a:r>
            <a:r>
              <a:rPr lang="en-US" altLang="zh-TW" smtClean="0"/>
              <a:t>Joule</a:t>
            </a:r>
            <a:r>
              <a:rPr lang="zh-TW" altLang="zh-TW" smtClean="0"/>
              <a:t>．</a:t>
            </a:r>
            <a:r>
              <a:rPr lang="en-US" altLang="zh-TW" smtClean="0"/>
              <a:t>Cal</a:t>
            </a:r>
            <a:r>
              <a:rPr lang="en-US" altLang="zh-TW" baseline="30000" smtClean="0"/>
              <a:t>-1</a:t>
            </a:r>
            <a:r>
              <a:rPr lang="zh-TW" altLang="zh-TW" smtClean="0"/>
              <a:t>）</a:t>
            </a:r>
          </a:p>
          <a:p>
            <a:pPr algn="ctr"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實驗方法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sz="2200" b="1" dirty="0" smtClean="0">
                <a:latin typeface="新細明體"/>
              </a:rPr>
              <a:t>【</a:t>
            </a:r>
            <a:r>
              <a:rPr lang="zh-TW" altLang="en-US" sz="2200" b="1" dirty="0" smtClean="0"/>
              <a:t>實驗方法</a:t>
            </a:r>
            <a:r>
              <a:rPr lang="en-US" altLang="zh-TW" sz="2200" b="1" dirty="0" smtClean="0">
                <a:latin typeface="新細明體"/>
              </a:rPr>
              <a:t>】</a:t>
            </a:r>
            <a:r>
              <a:rPr lang="zh-TW" altLang="en-US" sz="2200" b="1" dirty="0" smtClean="0">
                <a:latin typeface="新細明體"/>
              </a:rPr>
              <a:t>電能</a:t>
            </a:r>
            <a:r>
              <a:rPr lang="zh-TW" altLang="en-US" sz="2200" dirty="0" smtClean="0">
                <a:latin typeface="新細明體"/>
              </a:rPr>
              <a:t>轉換成</a:t>
            </a:r>
            <a:r>
              <a:rPr lang="zh-TW" altLang="en-US" sz="2200" b="1" dirty="0" smtClean="0">
                <a:latin typeface="新細明體"/>
              </a:rPr>
              <a:t>熱能</a:t>
            </a:r>
            <a:endParaRPr lang="en-US" altLang="zh-TW" sz="2200" b="1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200" b="1" dirty="0" smtClean="0"/>
              <a:t>實驗方法</a:t>
            </a:r>
            <a:r>
              <a:rPr lang="zh-TW" altLang="en-US" sz="2200" dirty="0" smtClean="0">
                <a:latin typeface="新細明體"/>
              </a:rPr>
              <a:t>：</a:t>
            </a:r>
            <a:endParaRPr lang="en-US" altLang="zh-TW" sz="2200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200" b="1" dirty="0" smtClean="0"/>
              <a:t>電能</a:t>
            </a:r>
            <a:r>
              <a:rPr lang="en-US" altLang="zh-TW" sz="2200" b="1" dirty="0" smtClean="0"/>
              <a:t>W</a:t>
            </a:r>
            <a:r>
              <a:rPr lang="zh-TW" altLang="en-US" sz="2200" b="1" dirty="0" smtClean="0"/>
              <a:t>做功</a:t>
            </a:r>
            <a:r>
              <a:rPr lang="zh-TW" altLang="zh-TW" sz="2200" dirty="0" smtClean="0"/>
              <a:t>：</a:t>
            </a:r>
            <a:r>
              <a:rPr lang="en-US" altLang="zh-TW" sz="2200" dirty="0" smtClean="0"/>
              <a:t>W</a:t>
            </a:r>
            <a:r>
              <a:rPr lang="zh-TW" altLang="zh-TW" sz="2200" dirty="0"/>
              <a:t>＝</a:t>
            </a:r>
            <a:r>
              <a:rPr lang="en-US" altLang="zh-TW" sz="2200" dirty="0"/>
              <a:t>I </a:t>
            </a:r>
            <a:r>
              <a:rPr lang="en-US" altLang="zh-TW" sz="2200" dirty="0" err="1" smtClean="0"/>
              <a:t>Vt</a:t>
            </a:r>
            <a:r>
              <a:rPr lang="en-US" altLang="zh-TW" sz="2200" dirty="0" smtClean="0">
                <a:latin typeface="新細明體"/>
              </a:rPr>
              <a:t>…</a:t>
            </a:r>
            <a:r>
              <a:rPr lang="en-US" altLang="zh-TW" sz="2200" dirty="0" smtClean="0"/>
              <a:t>(</a:t>
            </a:r>
            <a:r>
              <a:rPr lang="en-US" altLang="zh-TW" sz="2200" dirty="0"/>
              <a:t>2)</a:t>
            </a:r>
            <a:endParaRPr lang="zh-TW" altLang="zh-TW" sz="2200" dirty="0"/>
          </a:p>
          <a:p>
            <a:pPr marL="438912" indent="-32004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2200" b="1" dirty="0" smtClean="0"/>
              <a:t>電能</a:t>
            </a:r>
            <a:r>
              <a:rPr lang="en-US" altLang="zh-TW" sz="2200" dirty="0" smtClean="0"/>
              <a:t>(</a:t>
            </a:r>
            <a:r>
              <a:rPr lang="zh-TW" altLang="en-US" sz="2200" dirty="0" smtClean="0"/>
              <a:t>透過電阻</a:t>
            </a:r>
            <a:r>
              <a:rPr lang="en-US" altLang="zh-TW" sz="2200" dirty="0" smtClean="0"/>
              <a:t>)</a:t>
            </a:r>
            <a:r>
              <a:rPr lang="zh-TW" altLang="zh-TW" sz="2200" dirty="0" smtClean="0"/>
              <a:t>完全轉換成</a:t>
            </a:r>
            <a:r>
              <a:rPr lang="zh-TW" altLang="zh-TW" sz="2200" b="1" dirty="0" smtClean="0"/>
              <a:t>熱能</a:t>
            </a:r>
            <a:r>
              <a:rPr lang="en-US" altLang="zh-TW" sz="2200" dirty="0" smtClean="0"/>
              <a:t>(</a:t>
            </a:r>
            <a:r>
              <a:rPr lang="zh-TW" altLang="zh-TW" sz="2200" dirty="0" smtClean="0"/>
              <a:t>水溫</a:t>
            </a:r>
            <a:r>
              <a:rPr lang="zh-TW" altLang="zh-TW" sz="2200" dirty="0"/>
              <a:t>由</a:t>
            </a:r>
            <a:r>
              <a:rPr lang="en-US" altLang="zh-TW" sz="2200" dirty="0" smtClean="0"/>
              <a:t>T</a:t>
            </a:r>
            <a:r>
              <a:rPr lang="en-US" altLang="zh-TW" sz="2200" dirty="0" smtClean="0">
                <a:latin typeface="新細明體"/>
              </a:rPr>
              <a:t>'</a:t>
            </a:r>
            <a:r>
              <a:rPr lang="en-US" altLang="zh-TW" sz="2200" baseline="-25000" dirty="0" smtClean="0"/>
              <a:t>1</a:t>
            </a:r>
            <a:r>
              <a:rPr lang="en-US" altLang="zh-TW" sz="2200" dirty="0"/>
              <a:t>℃升到</a:t>
            </a:r>
            <a:r>
              <a:rPr lang="en-US" altLang="zh-TW" sz="2200" dirty="0" smtClean="0"/>
              <a:t>T</a:t>
            </a:r>
            <a:r>
              <a:rPr lang="en-US" altLang="zh-TW" sz="2200" dirty="0" smtClean="0">
                <a:latin typeface="新細明體"/>
              </a:rPr>
              <a:t>'</a:t>
            </a:r>
            <a:r>
              <a:rPr lang="en-US" altLang="zh-TW" sz="2200" baseline="-25000" dirty="0" smtClean="0"/>
              <a:t>2</a:t>
            </a:r>
            <a:r>
              <a:rPr lang="en-US" altLang="zh-TW" sz="2200" dirty="0" smtClean="0"/>
              <a:t>℃)</a:t>
            </a:r>
          </a:p>
          <a:p>
            <a:pPr marL="684000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sz="2200" dirty="0" err="1" smtClean="0"/>
              <a:t>系統吸收</a:t>
            </a:r>
            <a:r>
              <a:rPr lang="zh-TW" altLang="en-US" sz="2200" dirty="0" smtClean="0"/>
              <a:t>此熱能</a:t>
            </a:r>
            <a:r>
              <a:rPr lang="en-US" altLang="zh-TW" sz="2200" dirty="0" smtClean="0"/>
              <a:t>：H </a:t>
            </a:r>
            <a:r>
              <a:rPr lang="zh-TW" altLang="zh-TW" sz="2200" dirty="0"/>
              <a:t>＝〔</a:t>
            </a:r>
            <a:r>
              <a:rPr lang="en-US" altLang="zh-TW" sz="2200" dirty="0"/>
              <a:t>C</a:t>
            </a:r>
            <a:r>
              <a:rPr lang="zh-TW" altLang="zh-TW" sz="2200" dirty="0"/>
              <a:t>（</a:t>
            </a:r>
            <a:r>
              <a:rPr lang="en-US" altLang="zh-TW" sz="2200" dirty="0"/>
              <a:t>m</a:t>
            </a:r>
            <a:r>
              <a:rPr lang="zh-TW" altLang="zh-TW" sz="2200" dirty="0"/>
              <a:t>＋</a:t>
            </a:r>
            <a:r>
              <a:rPr lang="en-US" altLang="zh-TW" sz="2200" dirty="0"/>
              <a:t>m</a:t>
            </a:r>
            <a:r>
              <a:rPr lang="en-US" altLang="zh-TW" sz="2200" baseline="-25000" dirty="0"/>
              <a:t>c </a:t>
            </a:r>
            <a:r>
              <a:rPr lang="zh-TW" altLang="zh-TW" sz="2200" dirty="0"/>
              <a:t>）〕（</a:t>
            </a:r>
            <a:r>
              <a:rPr lang="en-US" altLang="zh-TW" sz="2200" dirty="0" smtClean="0"/>
              <a:t>T</a:t>
            </a:r>
            <a:r>
              <a:rPr lang="en-US" altLang="zh-TW" sz="2200" dirty="0" smtClean="0">
                <a:latin typeface="新細明體"/>
              </a:rPr>
              <a:t>'</a:t>
            </a:r>
            <a:r>
              <a:rPr lang="en-US" altLang="zh-TW" sz="2200" baseline="-25000" dirty="0" smtClean="0"/>
              <a:t>2</a:t>
            </a:r>
            <a:r>
              <a:rPr lang="zh-TW" altLang="zh-TW" sz="2200" dirty="0"/>
              <a:t>－</a:t>
            </a:r>
            <a:r>
              <a:rPr lang="en-US" altLang="zh-TW" sz="2200" dirty="0" smtClean="0"/>
              <a:t>T</a:t>
            </a:r>
            <a:r>
              <a:rPr lang="en-US" altLang="zh-TW" sz="2200" dirty="0" smtClean="0">
                <a:latin typeface="新細明體"/>
              </a:rPr>
              <a:t>'</a:t>
            </a:r>
            <a:r>
              <a:rPr lang="en-US" altLang="zh-TW" sz="2200" baseline="-25000" dirty="0" smtClean="0"/>
              <a:t>1</a:t>
            </a:r>
            <a:r>
              <a:rPr lang="zh-TW" altLang="zh-TW" sz="2200" dirty="0" smtClean="0"/>
              <a:t>）</a:t>
            </a:r>
            <a:r>
              <a:rPr lang="en-US" altLang="zh-TW" sz="2200" dirty="0" smtClean="0">
                <a:latin typeface="新細明體"/>
              </a:rPr>
              <a:t>…</a:t>
            </a:r>
            <a:r>
              <a:rPr lang="en-US" altLang="zh-TW" sz="2200" dirty="0" smtClean="0"/>
              <a:t>(3)</a:t>
            </a:r>
          </a:p>
          <a:p>
            <a:pPr marL="684000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2200" dirty="0" smtClean="0">
                <a:latin typeface="新細明體"/>
              </a:rPr>
              <a:t>【</a:t>
            </a:r>
            <a:r>
              <a:rPr lang="en-US" altLang="zh-TW" sz="2200" dirty="0" smtClean="0"/>
              <a:t>C</a:t>
            </a:r>
            <a:r>
              <a:rPr lang="zh-TW" altLang="en-US" sz="2200" dirty="0" smtClean="0">
                <a:latin typeface="新細明體"/>
              </a:rPr>
              <a:t>：</a:t>
            </a:r>
            <a:r>
              <a:rPr lang="zh-TW" altLang="zh-TW" sz="2200" dirty="0" smtClean="0"/>
              <a:t>水</a:t>
            </a:r>
            <a:r>
              <a:rPr lang="zh-TW" altLang="zh-TW" sz="2200" dirty="0"/>
              <a:t>的比熱（</a:t>
            </a:r>
            <a:r>
              <a:rPr lang="en-US" altLang="zh-TW" sz="2200" dirty="0"/>
              <a:t>1</a:t>
            </a:r>
            <a:r>
              <a:rPr lang="zh-TW" altLang="zh-TW" sz="2200" dirty="0"/>
              <a:t>卡／克℃</a:t>
            </a:r>
            <a:r>
              <a:rPr lang="zh-TW" altLang="zh-TW" sz="2200" dirty="0" smtClean="0"/>
              <a:t>）</a:t>
            </a:r>
            <a:r>
              <a:rPr lang="zh-TW" altLang="en-US" sz="2200" dirty="0" smtClean="0"/>
              <a:t> </a:t>
            </a:r>
            <a:r>
              <a:rPr lang="en-US" altLang="zh-TW" sz="2200" dirty="0" smtClean="0"/>
              <a:t>m</a:t>
            </a:r>
            <a:r>
              <a:rPr lang="zh-TW" altLang="en-US" sz="2200" dirty="0" smtClean="0">
                <a:latin typeface="新細明體"/>
              </a:rPr>
              <a:t>：</a:t>
            </a:r>
            <a:r>
              <a:rPr lang="zh-TW" altLang="zh-TW" sz="2200" dirty="0" smtClean="0"/>
              <a:t>水</a:t>
            </a:r>
            <a:r>
              <a:rPr lang="zh-TW" altLang="zh-TW" sz="2200" dirty="0"/>
              <a:t>的淨</a:t>
            </a:r>
            <a:r>
              <a:rPr lang="zh-TW" altLang="zh-TW" sz="2200" dirty="0" smtClean="0"/>
              <a:t>質量</a:t>
            </a:r>
            <a:r>
              <a:rPr lang="zh-TW" altLang="en-US" sz="2200" dirty="0" smtClean="0"/>
              <a:t>   </a:t>
            </a:r>
            <a:r>
              <a:rPr lang="en-US" altLang="zh-TW" sz="2200" dirty="0" smtClean="0"/>
              <a:t>m</a:t>
            </a:r>
            <a:r>
              <a:rPr lang="en-US" altLang="zh-TW" sz="2200" baseline="-25000" dirty="0" smtClean="0"/>
              <a:t>c</a:t>
            </a:r>
            <a:r>
              <a:rPr lang="zh-TW" altLang="en-US" sz="2200" dirty="0" smtClean="0">
                <a:latin typeface="新細明體"/>
              </a:rPr>
              <a:t>：</a:t>
            </a:r>
            <a:r>
              <a:rPr lang="zh-TW" altLang="zh-TW" sz="2200" dirty="0" smtClean="0"/>
              <a:t>溫度計</a:t>
            </a:r>
            <a:r>
              <a:rPr lang="zh-TW" altLang="zh-TW" sz="2200" dirty="0"/>
              <a:t>、</a:t>
            </a:r>
            <a:r>
              <a:rPr lang="zh-TW" altLang="zh-TW" sz="2200" dirty="0" smtClean="0"/>
              <a:t>保溫杯</a:t>
            </a:r>
            <a:r>
              <a:rPr lang="zh-TW" altLang="en-US" sz="2200" dirty="0" smtClean="0"/>
              <a:t>組</a:t>
            </a:r>
            <a:r>
              <a:rPr lang="zh-TW" altLang="zh-TW" sz="2200" dirty="0" smtClean="0"/>
              <a:t>及電阻的</a:t>
            </a:r>
            <a:r>
              <a:rPr lang="zh-TW" altLang="zh-TW" sz="2200" b="1" dirty="0"/>
              <a:t>水</a:t>
            </a:r>
            <a:r>
              <a:rPr lang="zh-TW" altLang="zh-TW" sz="2200" b="1" dirty="0" smtClean="0"/>
              <a:t>當量</a:t>
            </a:r>
            <a:r>
              <a:rPr lang="zh-TW" altLang="en-US" sz="2200" b="1" dirty="0" smtClean="0">
                <a:latin typeface="新細明體"/>
              </a:rPr>
              <a:t>←</a:t>
            </a:r>
            <a:r>
              <a:rPr lang="zh-TW" altLang="en-US" sz="2200" dirty="0" smtClean="0">
                <a:latin typeface="新細明體"/>
              </a:rPr>
              <a:t>此</a:t>
            </a:r>
            <a:r>
              <a:rPr lang="zh-TW" altLang="en-US" sz="2200" u="sng" dirty="0" smtClean="0">
                <a:latin typeface="新細明體"/>
              </a:rPr>
              <a:t>三物件之吸熱合計</a:t>
            </a:r>
            <a:r>
              <a:rPr lang="zh-TW" altLang="en-US" sz="2200" dirty="0" smtClean="0">
                <a:latin typeface="新細明體"/>
              </a:rPr>
              <a:t>相當於</a:t>
            </a:r>
            <a:r>
              <a:rPr lang="en-US" altLang="zh-TW" sz="2200" dirty="0" smtClean="0">
                <a:latin typeface="新細明體"/>
              </a:rPr>
              <a:t>m</a:t>
            </a:r>
            <a:r>
              <a:rPr lang="en-US" altLang="zh-TW" sz="2200" baseline="-25000" dirty="0" smtClean="0">
                <a:latin typeface="新細明體"/>
              </a:rPr>
              <a:t>c</a:t>
            </a:r>
            <a:r>
              <a:rPr lang="zh-TW" altLang="en-US" sz="2200" dirty="0" smtClean="0">
                <a:latin typeface="新細明體"/>
              </a:rPr>
              <a:t>克水的表現</a:t>
            </a:r>
            <a:r>
              <a:rPr lang="en-US" altLang="zh-TW" sz="2200" dirty="0" smtClean="0">
                <a:latin typeface="新細明體"/>
              </a:rPr>
              <a:t>】</a:t>
            </a:r>
            <a:endParaRPr lang="en-US" altLang="zh-TW" sz="2200" dirty="0" smtClean="0"/>
          </a:p>
          <a:p>
            <a:pPr marL="438912" indent="-32004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2200" dirty="0" smtClean="0"/>
              <a:t>將</a:t>
            </a:r>
            <a:r>
              <a:rPr lang="en-US" altLang="zh-TW" sz="2200" dirty="0"/>
              <a:t>(2)</a:t>
            </a:r>
            <a:r>
              <a:rPr lang="zh-TW" altLang="zh-TW" sz="2200" dirty="0"/>
              <a:t>及</a:t>
            </a:r>
            <a:r>
              <a:rPr lang="en-US" altLang="zh-TW" sz="2200" dirty="0"/>
              <a:t>(3)</a:t>
            </a:r>
            <a:r>
              <a:rPr lang="zh-TW" altLang="zh-TW" sz="2200" dirty="0"/>
              <a:t>代入</a:t>
            </a:r>
            <a:r>
              <a:rPr lang="en-US" altLang="zh-TW" sz="2200" dirty="0"/>
              <a:t>(1)</a:t>
            </a:r>
            <a:r>
              <a:rPr lang="zh-TW" altLang="zh-TW" sz="2200" dirty="0" smtClean="0"/>
              <a:t>式，可得</a:t>
            </a:r>
            <a:r>
              <a:rPr lang="en-US" altLang="zh-TW" sz="2200" b="1" dirty="0" smtClean="0"/>
              <a:t>(</a:t>
            </a:r>
            <a:r>
              <a:rPr lang="zh-TW" altLang="en-US" sz="2200" b="1" dirty="0" smtClean="0"/>
              <a:t>未修正</a:t>
            </a:r>
            <a:r>
              <a:rPr lang="en-US" altLang="zh-TW" sz="2200" dirty="0" smtClean="0"/>
              <a:t>)</a:t>
            </a:r>
            <a:r>
              <a:rPr lang="zh-TW" altLang="zh-TW" sz="2200" dirty="0" smtClean="0"/>
              <a:t>熱</a:t>
            </a:r>
            <a:r>
              <a:rPr lang="zh-TW" altLang="zh-TW" sz="2200" dirty="0"/>
              <a:t>功當量</a:t>
            </a:r>
            <a:r>
              <a:rPr lang="en-US" altLang="zh-TW" sz="2200" dirty="0"/>
              <a:t>J</a:t>
            </a:r>
            <a:r>
              <a:rPr lang="zh-TW" altLang="zh-TW" sz="2200" dirty="0" smtClean="0"/>
              <a:t>：</a:t>
            </a:r>
            <a:r>
              <a:rPr lang="zh-TW" altLang="en-US" sz="2200" dirty="0" smtClean="0"/>
              <a:t>      </a:t>
            </a:r>
            <a:endParaRPr lang="zh-TW" altLang="zh-TW" sz="2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27313" y="5661025"/>
          <a:ext cx="4014787" cy="720725"/>
        </p:xfrm>
        <a:graphic>
          <a:graphicData uri="http://schemas.openxmlformats.org/presentationml/2006/ole">
            <p:oleObj spid="_x0000_s1026" name="方程式" r:id="rId3" imgW="138420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實驗修正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TW" b="1" dirty="0" smtClean="0">
                <a:latin typeface="新細明體"/>
              </a:rPr>
              <a:t>【</a:t>
            </a:r>
            <a:r>
              <a:rPr lang="zh-TW" altLang="en-US" sz="3500" b="1" dirty="0" smtClean="0">
                <a:latin typeface="新細明體"/>
              </a:rPr>
              <a:t>背景值修正</a:t>
            </a:r>
            <a:r>
              <a:rPr lang="en-US" altLang="zh-TW" sz="3500" dirty="0" smtClean="0">
                <a:latin typeface="新細明體"/>
              </a:rPr>
              <a:t>】</a:t>
            </a:r>
            <a:endParaRPr lang="en-US" altLang="zh-TW" sz="3500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500" b="1" dirty="0" smtClean="0">
                <a:solidFill>
                  <a:srgbClr val="00B0F0"/>
                </a:solidFill>
              </a:rPr>
              <a:t>修正設計</a:t>
            </a:r>
            <a:r>
              <a:rPr lang="zh-TW" altLang="en-US" sz="3500" b="1" dirty="0" smtClean="0">
                <a:latin typeface="新細明體"/>
              </a:rPr>
              <a:t>：</a:t>
            </a:r>
            <a:r>
              <a:rPr lang="zh-TW" altLang="en-US" sz="3500" b="1" dirty="0" smtClean="0"/>
              <a:t>扣除</a:t>
            </a:r>
            <a:r>
              <a:rPr lang="x-none" altLang="zh-TW" sz="3500" i="1" u="sng" dirty="0" smtClean="0"/>
              <a:t>外界</a:t>
            </a:r>
            <a:r>
              <a:rPr lang="zh-TW" altLang="en-US" sz="3500" i="1" u="sng" dirty="0" smtClean="0"/>
              <a:t>環境 </a:t>
            </a:r>
            <a:r>
              <a:rPr lang="x-none" altLang="zh-TW" sz="3500" dirty="0" smtClean="0"/>
              <a:t>對</a:t>
            </a:r>
            <a:r>
              <a:rPr lang="x-none" altLang="zh-TW" sz="3500" i="1" u="sng" dirty="0" smtClean="0"/>
              <a:t>系統</a:t>
            </a:r>
            <a:r>
              <a:rPr lang="x-none" altLang="zh-TW" sz="3500" dirty="0" smtClean="0"/>
              <a:t>的影響：</a:t>
            </a:r>
            <a:r>
              <a:rPr lang="en-US" altLang="zh-TW" sz="3500" dirty="0" smtClean="0"/>
              <a:t/>
            </a:r>
            <a:br>
              <a:rPr lang="en-US" altLang="zh-TW" sz="3500" dirty="0" smtClean="0"/>
            </a:br>
            <a:r>
              <a:rPr lang="zh-TW" altLang="en-US" sz="3500" dirty="0" smtClean="0"/>
              <a:t>當</a:t>
            </a:r>
            <a:r>
              <a:rPr lang="x-none" altLang="zh-TW" sz="3500" dirty="0" smtClean="0"/>
              <a:t>系統溫度略</a:t>
            </a:r>
            <a:r>
              <a:rPr lang="x-none" altLang="zh-TW" sz="3500" b="1" dirty="0" smtClean="0"/>
              <a:t>高於</a:t>
            </a:r>
            <a:r>
              <a:rPr lang="zh-TW" altLang="en-US" sz="3500" dirty="0" smtClean="0"/>
              <a:t>環境溫度，系統會放熱；</a:t>
            </a:r>
            <a:r>
              <a:rPr lang="en-US" altLang="zh-TW" sz="3500" dirty="0" smtClean="0"/>
              <a:t/>
            </a:r>
            <a:br>
              <a:rPr lang="en-US" altLang="zh-TW" sz="3500" dirty="0" smtClean="0"/>
            </a:br>
            <a:r>
              <a:rPr lang="zh-TW" altLang="en-US" sz="3500" dirty="0" smtClean="0"/>
              <a:t>當</a:t>
            </a:r>
            <a:r>
              <a:rPr lang="x-none" altLang="zh-TW" sz="3500" dirty="0" smtClean="0"/>
              <a:t>系統溫度略</a:t>
            </a:r>
            <a:r>
              <a:rPr lang="zh-TW" altLang="en-US" sz="3500" b="1" dirty="0" smtClean="0"/>
              <a:t>低</a:t>
            </a:r>
            <a:r>
              <a:rPr lang="x-none" altLang="zh-TW" sz="3500" b="1" dirty="0" smtClean="0"/>
              <a:t>於</a:t>
            </a:r>
            <a:r>
              <a:rPr lang="zh-TW" altLang="en-US" sz="3500" dirty="0" smtClean="0"/>
              <a:t>環境溫度，系統會吸熱</a:t>
            </a:r>
            <a:r>
              <a:rPr lang="x-none" altLang="zh-TW" sz="3500" dirty="0" smtClean="0"/>
              <a:t>。</a:t>
            </a:r>
            <a:endParaRPr lang="zh-TW" altLang="zh-TW" sz="3500" dirty="0" smtClean="0">
              <a:solidFill>
                <a:srgbClr val="FF0000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zh-TW" sz="5800" b="1" dirty="0" smtClean="0">
              <a:solidFill>
                <a:srgbClr val="C00000"/>
              </a:solidFill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zh-TW" altLang="en-US" sz="4600" b="1" dirty="0" smtClean="0"/>
              <a:t>實驗步驟</a:t>
            </a:r>
            <a:r>
              <a:rPr lang="zh-TW" altLang="en-US" sz="4600" b="1" dirty="0" smtClean="0">
                <a:latin typeface="新細明體"/>
              </a:rPr>
              <a:t>：</a:t>
            </a:r>
            <a:endParaRPr lang="en-US" altLang="zh-TW" sz="4600" b="1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dirty="0" smtClean="0"/>
              <a:t>紀錄</a:t>
            </a:r>
            <a:r>
              <a:rPr lang="zh-TW" altLang="zh-TW" dirty="0" smtClean="0"/>
              <a:t>溫度</a:t>
            </a:r>
            <a:r>
              <a:rPr lang="zh-TW" altLang="zh-TW" dirty="0"/>
              <a:t>－時間的曲線</a:t>
            </a:r>
            <a:r>
              <a:rPr lang="zh-TW" altLang="zh-TW" dirty="0" smtClean="0"/>
              <a:t>圖</a:t>
            </a:r>
            <a:r>
              <a:rPr lang="zh-TW" altLang="en-US" dirty="0" smtClean="0">
                <a:latin typeface="新細明體"/>
              </a:rPr>
              <a:t>：</a:t>
            </a:r>
            <a:endParaRPr lang="en-US" altLang="zh-TW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C000"/>
                </a:solidFill>
                <a:latin typeface="新細明體"/>
              </a:rPr>
              <a:t>自由吸熱曲線</a:t>
            </a:r>
            <a:r>
              <a:rPr lang="zh-TW" altLang="en-US" dirty="0" smtClean="0">
                <a:latin typeface="新細明體"/>
              </a:rPr>
              <a:t>：</a:t>
            </a:r>
            <a:r>
              <a:rPr lang="zh-TW" altLang="zh-TW" dirty="0" smtClean="0"/>
              <a:t>在</a:t>
            </a:r>
            <a:r>
              <a:rPr lang="zh-TW" altLang="zh-TW" dirty="0"/>
              <a:t>打開</a:t>
            </a:r>
            <a:r>
              <a:rPr lang="zh-TW" altLang="zh-TW" dirty="0" smtClean="0"/>
              <a:t>電源前</a:t>
            </a:r>
            <a:r>
              <a:rPr lang="zh-TW" altLang="zh-TW" dirty="0"/>
              <a:t>，</a:t>
            </a:r>
            <a:r>
              <a:rPr lang="zh-TW" altLang="zh-TW" dirty="0" smtClean="0"/>
              <a:t>每半</a:t>
            </a:r>
            <a:r>
              <a:rPr lang="zh-TW" altLang="zh-TW" dirty="0"/>
              <a:t>分鐘記錄一次溫度，</a:t>
            </a:r>
            <a:r>
              <a:rPr lang="zh-TW" altLang="zh-TW" dirty="0" smtClean="0"/>
              <a:t>連續</a:t>
            </a:r>
            <a:r>
              <a:rPr lang="en-US" altLang="zh-TW" dirty="0" smtClean="0"/>
              <a:t>20</a:t>
            </a:r>
            <a:r>
              <a:rPr lang="zh-TW" altLang="zh-TW" dirty="0" smtClean="0"/>
              <a:t>分鐘</a:t>
            </a:r>
            <a:r>
              <a:rPr lang="zh-TW" altLang="en-US" dirty="0" smtClean="0">
                <a:latin typeface="新細明體"/>
              </a:rPr>
              <a:t>。</a:t>
            </a:r>
            <a:endParaRPr lang="en-US" altLang="zh-TW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C000"/>
                </a:solidFill>
              </a:rPr>
              <a:t>加熱</a:t>
            </a:r>
            <a:r>
              <a:rPr lang="zh-TW" altLang="en-US" dirty="0" smtClean="0">
                <a:latin typeface="新細明體"/>
              </a:rPr>
              <a:t>：</a:t>
            </a:r>
            <a:r>
              <a:rPr lang="zh-TW" altLang="zh-TW" dirty="0" smtClean="0"/>
              <a:t>打開</a:t>
            </a:r>
            <a:r>
              <a:rPr lang="zh-TW" altLang="zh-TW" dirty="0"/>
              <a:t>電源並同時</a:t>
            </a:r>
            <a:r>
              <a:rPr lang="zh-TW" altLang="zh-TW" dirty="0" smtClean="0"/>
              <a:t>記錄加熱</a:t>
            </a:r>
            <a:r>
              <a:rPr lang="zh-TW" altLang="zh-TW" dirty="0"/>
              <a:t>起始</a:t>
            </a:r>
            <a:r>
              <a:rPr lang="zh-TW" altLang="zh-TW" dirty="0" smtClean="0"/>
              <a:t>時間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1</a:t>
            </a:r>
            <a:r>
              <a:rPr lang="zh-TW" altLang="en-US" dirty="0" smtClean="0"/>
              <a:t>，關</a:t>
            </a:r>
            <a:r>
              <a:rPr lang="zh-TW" altLang="zh-TW" dirty="0" smtClean="0"/>
              <a:t>掉電源</a:t>
            </a:r>
            <a:r>
              <a:rPr lang="zh-TW" altLang="zh-TW" dirty="0"/>
              <a:t>記錄加熱停止時間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2</a:t>
            </a:r>
            <a:r>
              <a:rPr lang="zh-TW" altLang="en-US" dirty="0" smtClean="0">
                <a:latin typeface="新細明體"/>
              </a:rPr>
              <a:t>。</a:t>
            </a:r>
            <a:endParaRPr lang="en-US" altLang="zh-TW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C000"/>
                </a:solidFill>
                <a:latin typeface="新細明體"/>
              </a:rPr>
              <a:t>自由放熱曲線</a:t>
            </a:r>
            <a:r>
              <a:rPr lang="zh-TW" altLang="en-US" dirty="0" smtClean="0">
                <a:latin typeface="新細明體"/>
              </a:rPr>
              <a:t>：關掉電源</a:t>
            </a:r>
            <a:r>
              <a:rPr lang="zh-TW" altLang="zh-TW" dirty="0" smtClean="0"/>
              <a:t>每半</a:t>
            </a:r>
            <a:r>
              <a:rPr lang="zh-TW" altLang="zh-TW" dirty="0"/>
              <a:t>分鐘記錄溫度一次，連續</a:t>
            </a:r>
            <a:r>
              <a:rPr lang="en-US" altLang="zh-TW" dirty="0"/>
              <a:t>20</a:t>
            </a:r>
            <a:r>
              <a:rPr lang="zh-TW" altLang="zh-TW" dirty="0"/>
              <a:t>分鐘</a:t>
            </a:r>
            <a:r>
              <a:rPr lang="zh-TW" altLang="zh-TW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實驗方法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147050" cy="5040313"/>
          </a:xfrm>
        </p:spPr>
        <p:txBody>
          <a:bodyPr/>
          <a:lstStyle/>
          <a:p>
            <a:pPr eaLnBrk="1" hangingPunct="1"/>
            <a:r>
              <a:rPr lang="zh-TW" altLang="en-US" smtClean="0"/>
              <a:t>延長</a:t>
            </a:r>
            <a:r>
              <a:rPr lang="zh-TW" altLang="zh-TW" smtClean="0"/>
              <a:t>吸熱</a:t>
            </a:r>
            <a:r>
              <a:rPr lang="zh-TW" altLang="en-US" smtClean="0"/>
              <a:t>、</a:t>
            </a:r>
            <a:r>
              <a:rPr lang="zh-TW" altLang="zh-TW" smtClean="0"/>
              <a:t>放熱</a:t>
            </a:r>
            <a:r>
              <a:rPr lang="zh-TW" altLang="en-US" smtClean="0"/>
              <a:t>區曲線和</a:t>
            </a:r>
            <a:r>
              <a:rPr lang="zh-TW" altLang="en-US" b="1" smtClean="0"/>
              <a:t>吸熱放熱分界線</a:t>
            </a:r>
            <a:r>
              <a:rPr lang="zh-TW" altLang="en-US" smtClean="0"/>
              <a:t>交在溫度</a:t>
            </a:r>
            <a:r>
              <a:rPr lang="en-US" altLang="zh-TW" b="1" smtClean="0">
                <a:solidFill>
                  <a:srgbClr val="FF0000"/>
                </a:solidFill>
              </a:rPr>
              <a:t>T</a:t>
            </a:r>
            <a:r>
              <a:rPr lang="en-US" altLang="zh-TW" b="1" baseline="-25000" smtClean="0">
                <a:solidFill>
                  <a:srgbClr val="FF0000"/>
                </a:solidFill>
              </a:rPr>
              <a:t>1</a:t>
            </a:r>
            <a:r>
              <a:rPr lang="zh-TW" altLang="zh-TW" smtClean="0"/>
              <a:t>及</a:t>
            </a:r>
            <a:r>
              <a:rPr lang="en-US" altLang="zh-TW" b="1" smtClean="0">
                <a:solidFill>
                  <a:srgbClr val="FFC000"/>
                </a:solidFill>
              </a:rPr>
              <a:t>T</a:t>
            </a:r>
            <a:r>
              <a:rPr lang="en-US" altLang="zh-TW" b="1" baseline="-25000" smtClean="0">
                <a:solidFill>
                  <a:srgbClr val="FFC000"/>
                </a:solidFill>
              </a:rPr>
              <a:t>2</a:t>
            </a:r>
            <a:r>
              <a:rPr lang="zh-TW" altLang="en-US" smtClean="0">
                <a:latin typeface="新細明體" pitchFamily="18" charset="-120"/>
              </a:rPr>
              <a:t>，此溫度為扣除環境影響的溫度變化</a:t>
            </a:r>
            <a:endParaRPr lang="zh-TW" altLang="en-US" smtClean="0"/>
          </a:p>
          <a:p>
            <a:pPr eaLnBrk="1" hangingPunct="1"/>
            <a:endParaRPr lang="en-US" altLang="zh-TW" smtClean="0"/>
          </a:p>
        </p:txBody>
      </p:sp>
      <p:pic>
        <p:nvPicPr>
          <p:cNvPr id="15364" name="內容版面配置區 5" descr="熱功當量溫度曲線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2924175"/>
            <a:ext cx="4283075" cy="3063875"/>
          </a:xfrm>
        </p:spPr>
      </p:pic>
      <p:cxnSp>
        <p:nvCxnSpPr>
          <p:cNvPr id="6" name="直線接點 5"/>
          <p:cNvCxnSpPr/>
          <p:nvPr/>
        </p:nvCxnSpPr>
        <p:spPr>
          <a:xfrm flipV="1">
            <a:off x="3276600" y="5118100"/>
            <a:ext cx="1439863" cy="2873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427538" y="3422650"/>
            <a:ext cx="1728787" cy="36036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4572000" y="4868863"/>
            <a:ext cx="287338" cy="2889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4356100" y="3141663"/>
            <a:ext cx="360363" cy="358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5292725" y="4581525"/>
            <a:ext cx="1366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chemeClr val="accent4">
                    <a:lumMod val="75000"/>
                  </a:schemeClr>
                </a:solidFill>
                <a:ea typeface="新細明體" charset="-120"/>
              </a:rPr>
              <a:t>實驗紀錄值</a:t>
            </a:r>
          </a:p>
        </p:txBody>
      </p:sp>
      <p:cxnSp>
        <p:nvCxnSpPr>
          <p:cNvPr id="16" name="圖案 15"/>
          <p:cNvCxnSpPr>
            <a:stCxn id="14" idx="1"/>
          </p:cNvCxnSpPr>
          <p:nvPr/>
        </p:nvCxnSpPr>
        <p:spPr>
          <a:xfrm rot="10800000">
            <a:off x="4572000" y="3798888"/>
            <a:ext cx="720725" cy="966787"/>
          </a:xfrm>
          <a:prstGeom prst="curvedConnector2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圖案 17"/>
          <p:cNvCxnSpPr/>
          <p:nvPr/>
        </p:nvCxnSpPr>
        <p:spPr>
          <a:xfrm rot="10800000" flipV="1">
            <a:off x="4716463" y="4846638"/>
            <a:ext cx="655637" cy="52705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4427538" y="3195638"/>
            <a:ext cx="5048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050" b="1" dirty="0">
                <a:ea typeface="新細明體" charset="-120"/>
              </a:rPr>
              <a:t>T</a:t>
            </a:r>
            <a:r>
              <a:rPr lang="en-US" altLang="zh-TW" sz="1050" b="1" baseline="-25000" dirty="0">
                <a:ea typeface="新細明體" charset="-120"/>
              </a:rPr>
              <a:t>2</a:t>
            </a:r>
            <a:endParaRPr lang="zh-TW" altLang="en-US" sz="1050" b="1" baseline="-25000" dirty="0">
              <a:ea typeface="新細明體" charset="-120"/>
            </a:endParaRPr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3348038" y="4005263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ea typeface="新細明體" charset="-120"/>
              </a:rPr>
              <a:t>修正值</a:t>
            </a:r>
          </a:p>
        </p:txBody>
      </p:sp>
      <p:cxnSp>
        <p:nvCxnSpPr>
          <p:cNvPr id="22" name="圖案 21"/>
          <p:cNvCxnSpPr/>
          <p:nvPr/>
        </p:nvCxnSpPr>
        <p:spPr>
          <a:xfrm rot="5400000" flipH="1" flipV="1">
            <a:off x="3959225" y="3681413"/>
            <a:ext cx="649287" cy="287338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圖案 23"/>
          <p:cNvCxnSpPr/>
          <p:nvPr/>
        </p:nvCxnSpPr>
        <p:spPr>
          <a:xfrm rot="16200000" flipH="1">
            <a:off x="4155281" y="4380707"/>
            <a:ext cx="473075" cy="360362"/>
          </a:xfrm>
          <a:prstGeom prst="curved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橢圓 16"/>
          <p:cNvSpPr/>
          <p:nvPr/>
        </p:nvSpPr>
        <p:spPr>
          <a:xfrm>
            <a:off x="4365625" y="3490913"/>
            <a:ext cx="287338" cy="28892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481513" y="5184775"/>
            <a:ext cx="287337" cy="28892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0" name="文字方塊 19"/>
          <p:cNvSpPr txBox="1">
            <a:spLocks noChangeArrowheads="1"/>
          </p:cNvSpPr>
          <p:nvPr/>
        </p:nvSpPr>
        <p:spPr bwMode="auto">
          <a:xfrm>
            <a:off x="4932363" y="4941888"/>
            <a:ext cx="194310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1">
                <a:solidFill>
                  <a:srgbClr val="FF0000"/>
                </a:solidFill>
              </a:rPr>
              <a:t>此溫度差由</a:t>
            </a:r>
            <a:r>
              <a:rPr lang="en-US" altLang="zh-TW" b="1">
                <a:solidFill>
                  <a:srgbClr val="FF0000"/>
                </a:solidFill>
              </a:rPr>
              <a:t/>
            </a:r>
            <a:br>
              <a:rPr lang="en-US" altLang="zh-TW" b="1">
                <a:solidFill>
                  <a:srgbClr val="FF0000"/>
                </a:solidFill>
              </a:rPr>
            </a:br>
            <a:r>
              <a:rPr lang="zh-TW" altLang="en-US" b="1">
                <a:solidFill>
                  <a:srgbClr val="FF0000"/>
                </a:solidFill>
              </a:rPr>
              <a:t>外界環境提供</a:t>
            </a:r>
          </a:p>
        </p:txBody>
      </p:sp>
      <p:sp>
        <p:nvSpPr>
          <p:cNvPr id="23" name="文字方塊 22"/>
          <p:cNvSpPr txBox="1">
            <a:spLocks noChangeArrowheads="1"/>
          </p:cNvSpPr>
          <p:nvPr/>
        </p:nvSpPr>
        <p:spPr bwMode="auto">
          <a:xfrm>
            <a:off x="2411413" y="2997200"/>
            <a:ext cx="1944687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1">
                <a:solidFill>
                  <a:schemeClr val="accent1"/>
                </a:solidFill>
              </a:rPr>
              <a:t>若無放熱至環境，</a:t>
            </a:r>
            <a:endParaRPr lang="en-US" altLang="zh-TW" b="1">
              <a:solidFill>
                <a:schemeClr val="accent1"/>
              </a:solidFill>
            </a:endParaRPr>
          </a:p>
          <a:p>
            <a:r>
              <a:rPr lang="zh-TW" altLang="en-US" b="1">
                <a:solidFill>
                  <a:schemeClr val="accent1"/>
                </a:solidFill>
              </a:rPr>
              <a:t>溫度應為此值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1" grpId="0"/>
      <p:bldP spid="17" grpId="0" animBg="1"/>
      <p:bldP spid="19" grpId="0" animBg="1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實驗方法與修正</a:t>
            </a:r>
            <a:r>
              <a:rPr lang="en-US" altLang="zh-TW" smtClean="0">
                <a:solidFill>
                  <a:schemeClr val="accent1">
                    <a:satMod val="150000"/>
                  </a:schemeClr>
                </a:solidFill>
              </a:rPr>
              <a:t>-4</a:t>
            </a:r>
            <a:endParaRPr lang="zh-TW" altLang="en-US" smtClean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400" dirty="0" smtClean="0">
                <a:latin typeface="新細明體"/>
              </a:rPr>
              <a:t>將</a:t>
            </a:r>
            <a:r>
              <a:rPr lang="en-US" altLang="zh-TW" sz="2400" dirty="0" smtClean="0">
                <a:latin typeface="+mj-lt"/>
              </a:rPr>
              <a:t>T</a:t>
            </a:r>
            <a:r>
              <a:rPr lang="en-US" altLang="zh-TW" sz="2400" baseline="-25000" dirty="0" smtClean="0">
                <a:latin typeface="+mj-lt"/>
              </a:rPr>
              <a:t>1</a:t>
            </a:r>
            <a:r>
              <a:rPr lang="zh-TW" altLang="en-US" sz="2400" dirty="0" smtClean="0">
                <a:latin typeface="+mj-lt"/>
              </a:rPr>
              <a:t>、</a:t>
            </a:r>
            <a:r>
              <a:rPr lang="en-US" altLang="zh-TW" sz="2400" dirty="0" smtClean="0">
                <a:latin typeface="+mj-lt"/>
              </a:rPr>
              <a:t>T</a:t>
            </a:r>
            <a:r>
              <a:rPr lang="en-US" altLang="zh-TW" sz="2400" baseline="-25000" dirty="0" smtClean="0">
                <a:latin typeface="+mj-lt"/>
              </a:rPr>
              <a:t>2</a:t>
            </a:r>
            <a:r>
              <a:rPr lang="zh-TW" altLang="en-US" sz="2400" dirty="0" smtClean="0">
                <a:latin typeface="+mj-lt"/>
              </a:rPr>
              <a:t>直接</a:t>
            </a:r>
            <a:r>
              <a:rPr lang="zh-TW" altLang="en-US" sz="2400" dirty="0" smtClean="0">
                <a:latin typeface="新細明體"/>
              </a:rPr>
              <a:t>代入式</a:t>
            </a:r>
            <a:r>
              <a:rPr lang="en-US" altLang="zh-TW" sz="2400" dirty="0" smtClean="0">
                <a:latin typeface="新細明體"/>
              </a:rPr>
              <a:t>(4)</a:t>
            </a:r>
            <a:r>
              <a:rPr lang="zh-TW" altLang="en-US" sz="2400" dirty="0" smtClean="0">
                <a:latin typeface="新細明體"/>
              </a:rPr>
              <a:t>，取代</a:t>
            </a:r>
            <a:r>
              <a:rPr lang="en-US" altLang="zh-TW" sz="2400" dirty="0" smtClean="0"/>
              <a:t>T</a:t>
            </a:r>
            <a:r>
              <a:rPr lang="en-US" altLang="zh-TW" sz="2400" dirty="0" smtClean="0">
                <a:latin typeface="新細明體"/>
              </a:rPr>
              <a:t>'</a:t>
            </a:r>
            <a:r>
              <a:rPr lang="en-US" altLang="zh-TW" sz="2400" baseline="-25000" dirty="0" smtClean="0"/>
              <a:t>1 </a:t>
            </a:r>
            <a:r>
              <a:rPr lang="zh-TW" altLang="en-US" sz="2400" dirty="0" smtClean="0">
                <a:latin typeface="新細明體"/>
              </a:rPr>
              <a:t>、</a:t>
            </a:r>
            <a:r>
              <a:rPr lang="en-US" altLang="zh-TW" sz="2400" dirty="0" smtClean="0"/>
              <a:t> T</a:t>
            </a:r>
            <a:r>
              <a:rPr lang="en-US" altLang="zh-TW" sz="2400" dirty="0" smtClean="0">
                <a:latin typeface="新細明體"/>
              </a:rPr>
              <a:t>'</a:t>
            </a:r>
            <a:r>
              <a:rPr lang="en-US" altLang="zh-TW" sz="2400" baseline="-25000" dirty="0" smtClean="0"/>
              <a:t>2</a:t>
            </a:r>
            <a:r>
              <a:rPr lang="zh-TW" altLang="en-US" sz="2400" dirty="0" smtClean="0">
                <a:latin typeface="新細明體"/>
              </a:rPr>
              <a:t>可得</a:t>
            </a:r>
            <a:r>
              <a:rPr lang="zh-TW" altLang="en-US" sz="2400" b="1" dirty="0" smtClean="0">
                <a:latin typeface="新細明體"/>
              </a:rPr>
              <a:t>修正後</a:t>
            </a:r>
            <a:r>
              <a:rPr lang="zh-TW" altLang="en-US" sz="2400" dirty="0" smtClean="0">
                <a:latin typeface="新細明體"/>
              </a:rPr>
              <a:t>的熱功當量</a:t>
            </a:r>
            <a:r>
              <a:rPr lang="en-US" altLang="zh-TW" sz="2400" dirty="0" smtClean="0">
                <a:latin typeface="新細明體"/>
              </a:rPr>
              <a:t>J</a:t>
            </a:r>
            <a:r>
              <a:rPr lang="zh-TW" altLang="en-US" sz="2400" dirty="0" smtClean="0">
                <a:latin typeface="新細明體"/>
              </a:rPr>
              <a:t>。</a:t>
            </a:r>
            <a:endParaRPr lang="en-US" altLang="zh-TW" sz="2400" dirty="0" smtClean="0">
              <a:latin typeface="新細明體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2400" b="1" dirty="0" smtClean="0">
                <a:latin typeface="新細明體"/>
              </a:rPr>
              <a:t>註</a:t>
            </a:r>
            <a:r>
              <a:rPr lang="zh-TW" altLang="en-US" sz="2400" dirty="0" smtClean="0">
                <a:latin typeface="新細明體"/>
              </a:rPr>
              <a:t>：</a:t>
            </a:r>
            <a:r>
              <a:rPr lang="zh-TW" altLang="en-US" sz="2400" b="1" dirty="0" smtClean="0">
                <a:latin typeface="新細明體"/>
              </a:rPr>
              <a:t>修正時</a:t>
            </a:r>
            <a:r>
              <a:rPr lang="zh-TW" altLang="en-US" sz="2400" dirty="0" smtClean="0">
                <a:latin typeface="新細明體"/>
              </a:rPr>
              <a:t>公式中的</a:t>
            </a:r>
            <a:r>
              <a:rPr lang="zh-TW" altLang="en-US" sz="2400" b="1" dirty="0" smtClean="0">
                <a:latin typeface="新細明體"/>
              </a:rPr>
              <a:t>熱能</a:t>
            </a:r>
            <a:r>
              <a:rPr lang="en-US" altLang="zh-TW" sz="2400" b="1" dirty="0" smtClean="0">
                <a:latin typeface="新細明體"/>
              </a:rPr>
              <a:t>H</a:t>
            </a:r>
            <a:r>
              <a:rPr lang="zh-TW" altLang="en-US" sz="2400" dirty="0" smtClean="0">
                <a:latin typeface="新細明體"/>
              </a:rPr>
              <a:t>，可分成</a:t>
            </a:r>
            <a:r>
              <a:rPr lang="zh-TW" altLang="en-US" sz="2400" b="1" dirty="0" smtClean="0">
                <a:latin typeface="新細明體"/>
              </a:rPr>
              <a:t>三</a:t>
            </a:r>
            <a:r>
              <a:rPr lang="zh-TW" altLang="en-US" sz="2400" dirty="0" smtClean="0">
                <a:latin typeface="新細明體"/>
              </a:rPr>
              <a:t>部分，</a:t>
            </a:r>
            <a:r>
              <a:rPr lang="en-US" altLang="zh-TW" sz="2400" dirty="0" smtClean="0">
                <a:latin typeface="新細明體"/>
              </a:rPr>
              <a:t/>
            </a:r>
            <a:br>
              <a:rPr lang="en-US" altLang="zh-TW" sz="2400" dirty="0" smtClean="0">
                <a:latin typeface="新細明體"/>
              </a:rPr>
            </a:br>
            <a:r>
              <a:rPr lang="en-US" altLang="zh-TW" sz="2400" dirty="0" smtClean="0">
                <a:latin typeface="新細明體"/>
              </a:rPr>
              <a:t>(1)</a:t>
            </a:r>
            <a:r>
              <a:rPr lang="zh-TW" altLang="en-US" sz="2400" dirty="0" smtClean="0">
                <a:latin typeface="新細明體"/>
              </a:rPr>
              <a:t>電能直接轉換的</a:t>
            </a:r>
            <a:r>
              <a:rPr lang="zh-TW" altLang="en-US" sz="2400" b="1" u="sng" dirty="0" smtClean="0">
                <a:latin typeface="新細明體"/>
              </a:rPr>
              <a:t>熱能</a:t>
            </a:r>
            <a:r>
              <a:rPr lang="en-US" altLang="zh-TW" sz="2400" b="1" u="sng" dirty="0" smtClean="0">
                <a:latin typeface="新細明體"/>
              </a:rPr>
              <a:t/>
            </a:r>
            <a:br>
              <a:rPr lang="en-US" altLang="zh-TW" sz="2400" b="1" u="sng" dirty="0" smtClean="0">
                <a:latin typeface="新細明體"/>
              </a:rPr>
            </a:br>
            <a:r>
              <a:rPr lang="en-US" altLang="zh-TW" sz="2400" dirty="0" smtClean="0">
                <a:latin typeface="新細明體"/>
              </a:rPr>
              <a:t>(2)</a:t>
            </a:r>
            <a:r>
              <a:rPr lang="zh-TW" altLang="en-US" sz="2400" dirty="0" smtClean="0">
                <a:latin typeface="新細明體"/>
              </a:rPr>
              <a:t>系統溫度低於室溫時，自外界吸入的</a:t>
            </a:r>
            <a:r>
              <a:rPr lang="zh-TW" altLang="en-US" sz="2400" b="1" u="sng" dirty="0" smtClean="0">
                <a:latin typeface="新細明體"/>
              </a:rPr>
              <a:t>熱能</a:t>
            </a:r>
            <a:r>
              <a:rPr lang="zh-TW" altLang="en-US" sz="2400" dirty="0" smtClean="0">
                <a:latin typeface="新細明體"/>
              </a:rPr>
              <a:t>（</a:t>
            </a:r>
            <a:r>
              <a:rPr lang="en-US" altLang="zh-TW" sz="2400" dirty="0" smtClean="0"/>
              <a:t> T</a:t>
            </a:r>
            <a:r>
              <a:rPr lang="en-US" altLang="zh-TW" sz="2400" dirty="0" smtClean="0">
                <a:latin typeface="新細明體"/>
              </a:rPr>
              <a:t>'</a:t>
            </a:r>
            <a:r>
              <a:rPr lang="en-US" altLang="zh-TW" sz="2400" baseline="-25000" dirty="0" smtClean="0"/>
              <a:t>1 </a:t>
            </a:r>
            <a:r>
              <a:rPr lang="en-US" altLang="zh-TW" sz="2400" baseline="-25000" dirty="0" smtClean="0">
                <a:latin typeface="新細明體"/>
              </a:rPr>
              <a:t>→</a:t>
            </a:r>
            <a:r>
              <a:rPr lang="en-US" altLang="zh-TW" sz="2400" dirty="0" smtClean="0"/>
              <a:t> T</a:t>
            </a:r>
            <a:r>
              <a:rPr lang="en-US" altLang="zh-TW" sz="2400" baseline="-25000" dirty="0" smtClean="0"/>
              <a:t>1 </a:t>
            </a:r>
            <a:r>
              <a:rPr lang="zh-TW" altLang="en-US" sz="2400" dirty="0" smtClean="0">
                <a:latin typeface="新細明體"/>
              </a:rPr>
              <a:t>）</a:t>
            </a:r>
            <a:r>
              <a:rPr lang="en-US" altLang="zh-TW" sz="2400" dirty="0" smtClean="0">
                <a:latin typeface="新細明體"/>
              </a:rPr>
              <a:t> </a:t>
            </a:r>
            <a:br>
              <a:rPr lang="en-US" altLang="zh-TW" sz="2400" dirty="0" smtClean="0">
                <a:latin typeface="新細明體"/>
              </a:rPr>
            </a:br>
            <a:r>
              <a:rPr lang="en-US" altLang="zh-TW" sz="2400" dirty="0" smtClean="0">
                <a:latin typeface="新細明體"/>
              </a:rPr>
              <a:t>(3)</a:t>
            </a:r>
            <a:r>
              <a:rPr lang="zh-TW" altLang="en-US" sz="2400" dirty="0" smtClean="0">
                <a:latin typeface="新細明體"/>
              </a:rPr>
              <a:t>系統溫度高於室溫時，向外界放出的</a:t>
            </a:r>
            <a:r>
              <a:rPr lang="zh-TW" altLang="en-US" sz="2400" b="1" u="sng" dirty="0" smtClean="0">
                <a:latin typeface="新細明體"/>
              </a:rPr>
              <a:t>熱能</a:t>
            </a:r>
            <a:r>
              <a:rPr lang="zh-TW" altLang="en-US" sz="2400" dirty="0" smtClean="0">
                <a:latin typeface="新細明體"/>
              </a:rPr>
              <a:t>（</a:t>
            </a:r>
            <a:r>
              <a:rPr lang="en-US" altLang="zh-TW" sz="2400" dirty="0" smtClean="0"/>
              <a:t> T</a:t>
            </a:r>
            <a:r>
              <a:rPr lang="en-US" altLang="zh-TW" sz="2400" dirty="0" smtClean="0">
                <a:latin typeface="新細明體"/>
              </a:rPr>
              <a:t>'</a:t>
            </a:r>
            <a:r>
              <a:rPr lang="en-US" altLang="zh-TW" sz="2400" baseline="-25000" dirty="0" smtClean="0">
                <a:latin typeface="+mj-lt"/>
              </a:rPr>
              <a:t>2</a:t>
            </a:r>
            <a:r>
              <a:rPr lang="en-US" altLang="zh-TW" sz="2400" baseline="-25000" dirty="0" smtClean="0"/>
              <a:t> </a:t>
            </a:r>
            <a:r>
              <a:rPr lang="en-US" altLang="zh-TW" sz="2400" baseline="-25000" dirty="0" smtClean="0">
                <a:latin typeface="新細明體"/>
              </a:rPr>
              <a:t>→</a:t>
            </a:r>
            <a:r>
              <a:rPr lang="en-US" altLang="zh-TW" sz="2400" dirty="0" smtClean="0"/>
              <a:t> T</a:t>
            </a:r>
            <a:r>
              <a:rPr lang="en-US" altLang="zh-TW" sz="2400" baseline="-25000" dirty="0" smtClean="0"/>
              <a:t>2 </a:t>
            </a:r>
            <a:r>
              <a:rPr lang="zh-TW" altLang="en-US" sz="2400" dirty="0" smtClean="0">
                <a:latin typeface="新細明體"/>
              </a:rPr>
              <a:t>）</a:t>
            </a:r>
            <a:endParaRPr lang="zh-TW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accent1">
                    <a:satMod val="150000"/>
                  </a:schemeClr>
                </a:solidFill>
              </a:rPr>
              <a:t>牛頓冷卻定律 補充</a:t>
            </a:r>
          </a:p>
        </p:txBody>
      </p:sp>
      <p:sp>
        <p:nvSpPr>
          <p:cNvPr id="205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 smtClean="0"/>
              <a:t>令此物之溫度為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), </a:t>
            </a:r>
            <a:r>
              <a:rPr lang="zh-TW" altLang="en-US" sz="2800" dirty="0" smtClean="0"/>
              <a:t>在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=</a:t>
            </a:r>
            <a:r>
              <a:rPr lang="en-US" altLang="zh-TW" sz="2800" i="1" dirty="0" smtClean="0"/>
              <a:t>t</a:t>
            </a:r>
            <a:r>
              <a:rPr lang="en-US" altLang="zh-TW" sz="2800" baseline="-25000" dirty="0" smtClean="0"/>
              <a:t>0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時之溫度為 </a:t>
            </a:r>
            <a:r>
              <a:rPr lang="en-US" altLang="zh-TW" sz="2800" i="1" dirty="0" smtClean="0"/>
              <a:t>T</a:t>
            </a:r>
            <a:r>
              <a:rPr lang="en-US" altLang="zh-TW" sz="2800" baseline="-25000" dirty="0" smtClean="0"/>
              <a:t>0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又室溫為 </a:t>
            </a:r>
            <a:r>
              <a:rPr lang="en-US" altLang="zh-TW" sz="2800" i="1" dirty="0" smtClean="0"/>
              <a:t>H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則牛頓冷卻定律為 </a:t>
            </a:r>
            <a:br>
              <a:rPr lang="zh-TW" altLang="en-US" sz="2800" dirty="0" smtClean="0"/>
            </a:br>
            <a:r>
              <a:rPr lang="zh-TW" altLang="en-US" sz="2800" dirty="0" smtClean="0"/>
              <a:t>而積分結果為</a:t>
            </a:r>
            <a:endParaRPr lang="en-US" altLang="zh-TW" sz="28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endParaRPr lang="en-US" altLang="zh-TW" sz="2000" dirty="0" smtClean="0"/>
          </a:p>
          <a:p>
            <a:pPr eaLnBrk="1" hangingPunct="1">
              <a:buFont typeface="Arial" charset="0"/>
              <a:buNone/>
            </a:pPr>
            <a:r>
              <a:rPr lang="en-US" altLang="zh-TW" sz="2000" dirty="0" smtClean="0"/>
              <a:t>[</a:t>
            </a:r>
            <a:r>
              <a:rPr lang="zh-TW" altLang="en-US" sz="2000" dirty="0" smtClean="0"/>
              <a:t>例</a:t>
            </a:r>
            <a:r>
              <a:rPr lang="en-US" altLang="zh-TW" sz="2000" dirty="0" smtClean="0"/>
              <a:t>] </a:t>
            </a:r>
            <a:r>
              <a:rPr lang="zh-TW" altLang="en-US" sz="2000" dirty="0" smtClean="0"/>
              <a:t>人體在死亡後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溫度調節功能隨即消失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因此藉由正常體溫 </a:t>
            </a:r>
            <a:r>
              <a:rPr lang="en-US" altLang="zh-TW" sz="2000" dirty="0" smtClean="0"/>
              <a:t>(37℃) </a:t>
            </a:r>
            <a:r>
              <a:rPr lang="zh-TW" altLang="en-US" sz="2000" dirty="0" smtClean="0"/>
              <a:t>與室溫的比較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利用牛頓冷卻定律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可以幫忙判定死亡的時間</a:t>
            </a:r>
            <a:r>
              <a:rPr lang="en-US" altLang="zh-TW" sz="2000" dirty="0" smtClean="0"/>
              <a:t>.</a:t>
            </a:r>
            <a:endParaRPr lang="zh-TW" altLang="en-US" sz="20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64088" y="1988840"/>
          <a:ext cx="2516187" cy="385762"/>
        </p:xfrm>
        <a:graphic>
          <a:graphicData uri="http://schemas.openxmlformats.org/presentationml/2006/ole">
            <p:oleObj spid="_x0000_s2050" name="方程式" r:id="rId3" imgW="1307880" imgH="215640" progId="Equation.3">
              <p:embed/>
            </p:oleObj>
          </a:graphicData>
        </a:graphic>
      </p:graphicFrame>
      <p:pic>
        <p:nvPicPr>
          <p:cNvPr id="2054" name="Picture 6" descr="http://episte.math.ntu.edu.tw/applications/ap_cooling/ap_cooling_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3109913"/>
            <a:ext cx="2424112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491880" y="2348880"/>
          <a:ext cx="3128963" cy="431800"/>
        </p:xfrm>
        <a:graphic>
          <a:graphicData uri="http://schemas.openxmlformats.org/presentationml/2006/ole">
            <p:oleObj spid="_x0000_s2051" name="方程式" r:id="rId5" imgW="16254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384</Words>
  <Application>Microsoft Office PowerPoint</Application>
  <PresentationFormat>如螢幕大小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1" baseType="lpstr">
      <vt:lpstr>公正</vt:lpstr>
      <vt:lpstr>方程式</vt:lpstr>
      <vt:lpstr>實驗 十 熱功當量 Mechanical equivalent of heat</vt:lpstr>
      <vt:lpstr>目的</vt:lpstr>
      <vt:lpstr>熱功當量-定義與起源</vt:lpstr>
      <vt:lpstr>熱功當量-方法的差異</vt:lpstr>
      <vt:lpstr>實驗方法</vt:lpstr>
      <vt:lpstr>實驗修正</vt:lpstr>
      <vt:lpstr>實驗方法</vt:lpstr>
      <vt:lpstr>實驗方法與修正-4</vt:lpstr>
      <vt:lpstr>牛頓冷卻定律 補充</vt:lpstr>
    </vt:vector>
  </TitlesOfParts>
  <Company>NCKU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熱功當量 Mechanical Equivalent of Heat</dc:title>
  <dc:creator>xp</dc:creator>
  <cp:lastModifiedBy>win</cp:lastModifiedBy>
  <cp:revision>59</cp:revision>
  <dcterms:created xsi:type="dcterms:W3CDTF">2012-08-21T02:04:54Z</dcterms:created>
  <dcterms:modified xsi:type="dcterms:W3CDTF">2012-11-15T03:21:40Z</dcterms:modified>
</cp:coreProperties>
</file>