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7" r:id="rId7"/>
    <p:sldId id="261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圓角矩形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C1CC5-4A66-4950-AED8-8E68F954000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81386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40510-0120-4010-BEF9-F6FBA28D40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16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A2630-3589-4983-A012-A873583694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54950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B1759-8E35-459A-B394-DAC897E03D3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656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31D78-E84C-45C8-AAD8-99F3231B16B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95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158EB-F50C-4FE6-A548-34148A8E3C0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7261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C46EA-5E48-4C7E-B877-0AB003A3B19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11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76CD4-C426-493A-951C-42E851F8453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941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A8F21-F3D4-4003-A399-D343CA4DA17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410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A7C73-6449-4270-9E13-86500749946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4621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6BCEB-8880-4DEE-9269-1A5A2CBCCBB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99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5B6C-D41A-46D0-9AF7-8857DFCC9A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06680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B25D8-10A4-4A61-8F51-A14AECC68B0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849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E8BFB-F0A2-4F51-9909-5BF1E73FA92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396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F4C02-F729-4FC2-BE03-BBEFBDFBA16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圓角矩形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355CB8EA-C5E9-4F6B-A0A5-676BC2E03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43422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C7568-0039-44F3-88EC-A14D85B860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5739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B7085-9350-4824-8D4E-A3877D45D5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51665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8BE8-6B1C-4820-8634-21A2E3EB96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7557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AC68-57E8-47BD-B28D-1E5C36A296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35490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6" name="圓角矩形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1B6D2-689E-4E0B-B7AD-77BAFDB338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75652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53AC6E3A-6DB7-46F2-A537-7FC0B4BB51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0493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100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101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kumimoji="0" sz="1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DC6FC6-E768-42F1-BFE0-98A547C2EBAA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7402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2F9929-7F15-4A25-97FF-437F4D8CDEF2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26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906588" y="3243453"/>
            <a:ext cx="835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prstClr val="black"/>
                </a:solidFill>
                <a:latin typeface="+mj-ea"/>
                <a:ea typeface="+mj-ea"/>
              </a:rPr>
              <a:t>實驗 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+mj-ea"/>
                <a:ea typeface="+mj-ea"/>
              </a:rPr>
              <a:t>十</a:t>
            </a:r>
            <a:r>
              <a:rPr kumimoji="1" lang="zh-TW" altLang="en-US" sz="3200" b="1" dirty="0">
                <a:solidFill>
                  <a:prstClr val="black"/>
                </a:solidFill>
                <a:latin typeface="+mj-ea"/>
                <a:ea typeface="+mj-ea"/>
              </a:rPr>
              <a:t>二</a:t>
            </a:r>
          </a:p>
          <a:p>
            <a:pPr algn="ctr"/>
            <a:r>
              <a:rPr lang="zh-TW" altLang="zh-TW" sz="3200" b="1" dirty="0">
                <a:latin typeface="+mj-ea"/>
                <a:ea typeface="+mj-ea"/>
              </a:rPr>
              <a:t>麥克森干涉實驗</a:t>
            </a:r>
          </a:p>
          <a:p>
            <a:pPr algn="ctr"/>
            <a:r>
              <a:rPr lang="en-US" altLang="zh-TW" sz="3200" b="1" dirty="0">
                <a:latin typeface="+mj-ea"/>
                <a:ea typeface="+mj-ea"/>
              </a:rPr>
              <a:t>Michelson Interference</a:t>
            </a:r>
            <a:endParaRPr lang="zh-TW" altLang="zh-TW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9590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847850" y="836613"/>
            <a:ext cx="414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>
                <a:solidFill>
                  <a:srgbClr val="0033CC"/>
                </a:solidFill>
              </a:rPr>
              <a:t>一、目的</a:t>
            </a:r>
            <a:r>
              <a:rPr lang="zh-TW" altLang="pt-BR" sz="3600" dirty="0">
                <a:solidFill>
                  <a:srgbClr val="0033CC"/>
                </a:solidFill>
              </a:rPr>
              <a:t>（</a:t>
            </a:r>
            <a:r>
              <a:rPr lang="pt-BR" altLang="zh-TW" sz="3600" dirty="0">
                <a:solidFill>
                  <a:srgbClr val="0033CC"/>
                </a:solidFill>
              </a:rPr>
              <a:t>object</a:t>
            </a:r>
            <a:r>
              <a:rPr lang="zh-TW" altLang="pt-BR" sz="3600" dirty="0">
                <a:solidFill>
                  <a:srgbClr val="0033CC"/>
                </a:solidFill>
              </a:rPr>
              <a:t>）</a:t>
            </a:r>
            <a:endParaRPr lang="zh-TW" altLang="en-US" sz="3600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47848" y="2313300"/>
            <a:ext cx="8405424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練習</a:t>
            </a:r>
            <a:r>
              <a:rPr lang="en-US" altLang="zh-TW" sz="3200" b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Michelson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干涉儀的調整及使用。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觀察單色光干涉的等傾度條紋及等厚度條紋。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測量玻璃的折射率。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測量氣室中空氣的折射率與壓力之關係。</a:t>
            </a:r>
            <a:endParaRPr lang="zh-TW" altLang="zh-TW" sz="32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2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6103" y="918335"/>
            <a:ext cx="8208962" cy="377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1813" indent="-53181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140000"/>
              </a:lnSpc>
              <a:spcBef>
                <a:spcPct val="40000"/>
              </a:spcBef>
              <a:spcAft>
                <a:spcPct val="0"/>
              </a:spcAft>
            </a:pPr>
            <a:r>
              <a:rPr lang="zh-TW" altLang="en-US" sz="3200" b="1" dirty="0" smtClean="0"/>
              <a:t>     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【Michelson</a:t>
            </a:r>
            <a:r>
              <a:rPr lang="zh-TW" altLang="zh-TW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干涉儀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構造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eaLnBrk="1" fontAlgn="base" hangingPunct="1">
              <a:lnSpc>
                <a:spcPct val="140000"/>
              </a:lnSpc>
              <a:spcBef>
                <a:spcPct val="40000"/>
              </a:spcBef>
              <a:spcAft>
                <a:spcPct val="0"/>
              </a:spcAft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He-Ne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雷射，並搭配擴散透鏡以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度角入射一面半反射片（或稱分束器）後，分別由兩面全反射鏡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(M1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M2)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將透射光與反射光反射回分束器，再經過分束器一次後，將透射光與反射光疊合於屏幕上產生干涉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eaLnBrk="1" fontAlgn="base" hangingPunct="1">
              <a:lnSpc>
                <a:spcPct val="140000"/>
              </a:lnSpc>
              <a:spcBef>
                <a:spcPct val="40000"/>
              </a:spcBef>
              <a:spcAft>
                <a:spcPct val="0"/>
              </a:spcAft>
            </a:pPr>
            <a:endParaRPr lang="zh-TW" altLang="en-US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361990" y="276985"/>
            <a:ext cx="419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>
                <a:solidFill>
                  <a:srgbClr val="0033CC"/>
                </a:solidFill>
              </a:rPr>
              <a:t>二、理論</a:t>
            </a:r>
            <a:r>
              <a:rPr lang="zh-TW" altLang="pt-BR" sz="3600" dirty="0">
                <a:solidFill>
                  <a:srgbClr val="0033CC"/>
                </a:solidFill>
              </a:rPr>
              <a:t>（</a:t>
            </a:r>
            <a:r>
              <a:rPr lang="en-US" altLang="zh-TW" sz="3600" dirty="0">
                <a:solidFill>
                  <a:srgbClr val="0033CC"/>
                </a:solidFill>
              </a:rPr>
              <a:t>theory</a:t>
            </a:r>
            <a:r>
              <a:rPr lang="zh-TW" altLang="pt-BR" sz="3600" dirty="0">
                <a:solidFill>
                  <a:srgbClr val="0033CC"/>
                </a:solidFill>
              </a:rPr>
              <a:t>）</a:t>
            </a:r>
            <a:endParaRPr lang="zh-TW" altLang="en-US" sz="3600" dirty="0">
              <a:solidFill>
                <a:srgbClr val="0033CC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67" y="4068332"/>
            <a:ext cx="6171970" cy="270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044893" y="593610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Fixed mirror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336498" y="409231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Movable mirror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982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39895" y="514013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【干涉條紋的形成】</a:t>
            </a:r>
            <a:endParaRPr lang="zh-TW" altLang="en-US" sz="2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8" name="圖片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03" t="30856" r="5721" b="29379"/>
          <a:stretch>
            <a:fillRect/>
          </a:stretch>
        </p:blipFill>
        <p:spPr bwMode="auto">
          <a:xfrm>
            <a:off x="1139895" y="4250420"/>
            <a:ext cx="6358988" cy="215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969880" y="1098788"/>
            <a:ext cx="6096000" cy="24191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u="sng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CASE1:</a:t>
            </a:r>
            <a:r>
              <a:rPr lang="zh-TW" altLang="en-US" u="sng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en-US" altLang="zh-TW" u="sng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M2</a:t>
            </a:r>
            <a:r>
              <a:rPr lang="zh-TW" altLang="zh-TW" u="sng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位置使其與</a:t>
            </a:r>
            <a:r>
              <a:rPr lang="en-US" altLang="zh-TW" u="sng" kern="10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M1</a:t>
            </a:r>
            <a:r>
              <a:rPr lang="en-US" altLang="zh-TW" u="sng" kern="10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'</a:t>
            </a:r>
            <a:r>
              <a:rPr lang="zh-TW" altLang="zh-TW" i="1" u="sng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平行</a:t>
            </a:r>
            <a:r>
              <a:rPr lang="en-US" altLang="zh-TW" kern="1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indent="279400" algn="just">
              <a:lnSpc>
                <a:spcPct val="120000"/>
              </a:lnSpc>
              <a:spcAft>
                <a:spcPts val="0"/>
              </a:spcAft>
            </a:pP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M1'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M2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相距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，入射光以θ角入射，則光程差為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2dcos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θ。</a:t>
            </a:r>
            <a:endParaRPr lang="en-US" altLang="zh-TW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2794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2dcos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=n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λ，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n=1,2,3...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，則為建設性干涉，在屏幕上呈亮紋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2794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2dcos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n+1/2)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λ，則為破壞性干涉，在屏幕上呈暗紋</a:t>
            </a:r>
            <a:endParaRPr lang="zh-TW" altLang="zh-TW" kern="1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9" name="圖片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66" y="4358206"/>
            <a:ext cx="1874533" cy="17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087866" y="36040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對同一圈暗紋而言，光程差固定，當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M1'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M2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靠近時，</a:t>
            </a:r>
            <a:r>
              <a:rPr lang="en-US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減小而θ增大，暗紋向外擴；反之，暗紋縮向圓心。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4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10580" y="339605"/>
            <a:ext cx="6096000" cy="208954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 algn="just">
              <a:lnSpc>
                <a:spcPct val="120000"/>
              </a:lnSpc>
              <a:spcAft>
                <a:spcPts val="0"/>
              </a:spcAft>
            </a:pP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若將兩片反射鏡調整精準，使兩道光束幾乎平行重合，此時</a:t>
            </a:r>
            <a:r>
              <a:rPr lang="en-US" altLang="zh-TW" sz="2200" kern="100" dirty="0" err="1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cos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θ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=1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，光程方程式變為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2d=n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λ，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變更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必變更λ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/2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。當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減小時，條紋變得很寬，直到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減小λ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/2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，即有一圓紋縮小而消滅於中心。</a:t>
            </a:r>
            <a:endParaRPr lang="zh-TW" altLang="zh-TW" sz="2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49" y="2429151"/>
            <a:ext cx="5670831" cy="428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984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47849" y="888489"/>
            <a:ext cx="795982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CASE2:</a:t>
            </a:r>
            <a:r>
              <a:rPr lang="zh-TW" altLang="zh-TW" sz="24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en-US" altLang="zh-TW" sz="24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M1'</a:t>
            </a:r>
            <a:r>
              <a:rPr lang="zh-TW" altLang="zh-TW" sz="24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sz="24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M2</a:t>
            </a:r>
            <a:r>
              <a:rPr lang="zh-TW" altLang="zh-TW" sz="2400" i="1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不平行</a:t>
            </a:r>
            <a:r>
              <a:rPr lang="zh-TW" altLang="zh-TW" sz="24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時（兩者構成楔形）</a:t>
            </a:r>
            <a:r>
              <a:rPr lang="en-US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r>
              <a:rPr lang="zh-TW" altLang="en-US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24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2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仍可見干涉條紋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，則光源上一點抵達屏幕之兩條光線不再平行，而似自接近鏡之一點所發散。因為路徑差變化主要係由於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的變化，當兩道光束接近平行時，由於路徑差接近，條紋會變的較直，當完全變直時，為同心圓之一部份。此外，若</a:t>
            </a:r>
            <a:r>
              <a:rPr lang="en-US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值相當大，則條紋就不是完全之直線，因</a:t>
            </a:r>
            <a:r>
              <a:rPr lang="zh-TW" altLang="zh-TW" sz="22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路徑將隨角度而有相當變化</a:t>
            </a:r>
            <a:r>
              <a:rPr lang="zh-TW" altLang="zh-TW" sz="22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，通常條紋為</a:t>
            </a:r>
            <a:r>
              <a:rPr lang="zh-TW" altLang="zh-TW" sz="22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曲線凸向楔形較薄的一邊</a:t>
            </a:r>
            <a:r>
              <a:rPr lang="zh-TW" altLang="zh-TW" sz="22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en-US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43" y="3935477"/>
            <a:ext cx="3933056" cy="238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圖片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521" t="25060" r="22345" b="19759"/>
          <a:stretch>
            <a:fillRect/>
          </a:stretch>
        </p:blipFill>
        <p:spPr bwMode="auto">
          <a:xfrm>
            <a:off x="2038452" y="3935477"/>
            <a:ext cx="24685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822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6"/>
          <p:cNvSpPr txBox="1">
            <a:spLocks noChangeArrowheads="1"/>
          </p:cNvSpPr>
          <p:nvPr/>
        </p:nvSpPr>
        <p:spPr bwMode="auto">
          <a:xfrm>
            <a:off x="1524001" y="1745624"/>
            <a:ext cx="8604250" cy="530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1813" indent="-43656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140000"/>
              </a:lnSpc>
              <a:spcBef>
                <a:spcPct val="70000"/>
              </a:spcBef>
              <a:spcAft>
                <a:spcPct val="0"/>
              </a:spcAft>
              <a:buFontTx/>
              <a:buChar char="•"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知雷射光源的波長λ為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633nm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，利用公式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△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d=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λ△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，△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為干涉圈向外或向內移動的圈數，即可求出反射鏡移動的距離△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lnSpc>
                <a:spcPct val="140000"/>
              </a:lnSpc>
              <a:spcBef>
                <a:spcPct val="70000"/>
              </a:spcBef>
              <a:spcAft>
                <a:spcPct val="0"/>
              </a:spcAft>
              <a:buFontTx/>
              <a:buChar char="•"/>
            </a:pP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求出玻璃的折射率</a:t>
            </a:r>
            <a:r>
              <a:rPr lang="en-US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=(2t-N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λ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)(1-cos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θ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)/[2t(1-cos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θ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)-N</a:t>
            </a:r>
            <a:r>
              <a:rPr lang="zh-TW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λ</a:t>
            </a:r>
            <a:r>
              <a:rPr lang="en-US" altLang="zh-TW" sz="2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，其中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為玻璃片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厚度，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N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干涉圈的移動圈數的平均值， θ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為轉動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角度。</a:t>
            </a:r>
            <a:endParaRPr lang="en-US" altLang="zh-TW" sz="2200" dirty="0">
              <a:solidFill>
                <a:srgbClr val="33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lnSpc>
                <a:spcPct val="140000"/>
              </a:lnSpc>
              <a:spcBef>
                <a:spcPct val="70000"/>
              </a:spcBef>
              <a:spcAft>
                <a:spcPct val="0"/>
              </a:spcAft>
              <a:buFontTx/>
              <a:buChar char="•"/>
            </a:pP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利用干涉儀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找出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氣室中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P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與Δ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n(</a:t>
            </a:r>
            <a:r>
              <a:rPr lang="en-US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n-</a:t>
            </a:r>
            <a:r>
              <a:rPr lang="en-US" altLang="zh-TW" sz="2200" spc="-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n′=</a:t>
            </a:r>
            <a:r>
              <a:rPr lang="zh-TW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Δ</a:t>
            </a:r>
            <a:r>
              <a:rPr lang="en-US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n=N</a:t>
            </a:r>
            <a:r>
              <a:rPr lang="zh-TW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λ</a:t>
            </a:r>
            <a:r>
              <a:rPr lang="en-US" altLang="zh-TW" sz="2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/2h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的關係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為氣室的厚度，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n'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為壓力變化前、後之折射率。</a:t>
            </a:r>
            <a:endParaRPr lang="en-US" altLang="zh-TW" sz="22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lnSpc>
                <a:spcPct val="140000"/>
              </a:lnSpc>
              <a:spcBef>
                <a:spcPct val="70000"/>
              </a:spcBef>
              <a:spcAft>
                <a:spcPct val="0"/>
              </a:spcAft>
              <a:buFontTx/>
              <a:buChar char="•"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lnSpc>
                <a:spcPct val="140000"/>
              </a:lnSpc>
              <a:spcBef>
                <a:spcPct val="70000"/>
              </a:spcBef>
              <a:spcAft>
                <a:spcPct val="0"/>
              </a:spcAft>
              <a:buFontTx/>
              <a:buChar char="•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2063750" y="692150"/>
            <a:ext cx="457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>
                <a:solidFill>
                  <a:srgbClr val="0033CC"/>
                </a:solidFill>
              </a:rPr>
              <a:t>三、方法（</a:t>
            </a:r>
            <a:r>
              <a:rPr lang="en-US" altLang="zh-TW" sz="3600" b="1" dirty="0">
                <a:solidFill>
                  <a:srgbClr val="0033CC"/>
                </a:solidFill>
              </a:rPr>
              <a:t>method</a:t>
            </a:r>
            <a:r>
              <a:rPr lang="zh-TW" altLang="en-US" sz="3600" b="1" dirty="0">
                <a:solidFill>
                  <a:srgbClr val="0033CC"/>
                </a:solidFill>
              </a:rPr>
              <a:t>）</a:t>
            </a:r>
          </a:p>
        </p:txBody>
      </p:sp>
      <p:sp>
        <p:nvSpPr>
          <p:cNvPr id="2055" name="Rectangle 21"/>
          <p:cNvSpPr>
            <a:spLocks noChangeArrowheads="1"/>
          </p:cNvSpPr>
          <p:nvPr/>
        </p:nvSpPr>
        <p:spPr bwMode="auto">
          <a:xfrm>
            <a:off x="1524001" y="30395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69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2287485" y="294152"/>
            <a:ext cx="7007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>
                <a:solidFill>
                  <a:srgbClr val="0033CC"/>
                </a:solidFill>
              </a:rPr>
              <a:t>四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、實驗儀器介紹（</a:t>
            </a:r>
            <a:r>
              <a:rPr lang="en-US" altLang="zh-TW" sz="3600" b="1" dirty="0">
                <a:solidFill>
                  <a:srgbClr val="0033CC"/>
                </a:solidFill>
              </a:rPr>
              <a:t>apparatus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）</a:t>
            </a:r>
            <a:endParaRPr lang="zh-TW" altLang="en-US" sz="3600" b="1" dirty="0">
              <a:solidFill>
                <a:srgbClr val="0033CC"/>
              </a:solidFill>
            </a:endParaRPr>
          </a:p>
        </p:txBody>
      </p:sp>
      <p:sp>
        <p:nvSpPr>
          <p:cNvPr id="3" name="Rectangle 53"/>
          <p:cNvSpPr>
            <a:spLocks noChangeArrowheads="1"/>
          </p:cNvSpPr>
          <p:nvPr/>
        </p:nvSpPr>
        <p:spPr bwMode="auto">
          <a:xfrm>
            <a:off x="2189408" y="13384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537955" y="1046922"/>
            <a:ext cx="8891506" cy="5499652"/>
            <a:chOff x="1418" y="7359"/>
            <a:chExt cx="8790" cy="5904"/>
          </a:xfrm>
        </p:grpSpPr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418" y="7359"/>
              <a:ext cx="5676" cy="2520"/>
              <a:chOff x="1418" y="7359"/>
              <a:chExt cx="5676" cy="2520"/>
            </a:xfrm>
          </p:grpSpPr>
          <p:pic>
            <p:nvPicPr>
              <p:cNvPr id="2100" name="Picture 52" descr="DSC02498-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6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8" y="7359"/>
                <a:ext cx="5676" cy="25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xt Box 51"/>
              <p:cNvSpPr txBox="1">
                <a:spLocks noChangeArrowheads="1"/>
              </p:cNvSpPr>
              <p:nvPr/>
            </p:nvSpPr>
            <p:spPr bwMode="auto">
              <a:xfrm>
                <a:off x="1484" y="8964"/>
                <a:ext cx="1180" cy="412"/>
              </a:xfrm>
              <a:prstGeom prst="rect">
                <a:avLst/>
              </a:prstGeom>
              <a:noFill/>
              <a:ln w="12700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He-Ne</a:t>
                </a:r>
                <a:r>
                  <a:rPr kumimoji="0" lang="zh-TW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雷射</a:t>
                </a: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40" name="Group 48"/>
              <p:cNvGrpSpPr>
                <a:grpSpLocks/>
              </p:cNvGrpSpPr>
              <p:nvPr/>
            </p:nvGrpSpPr>
            <p:grpSpPr bwMode="auto">
              <a:xfrm>
                <a:off x="3528" y="7416"/>
                <a:ext cx="1548" cy="576"/>
                <a:chOff x="3552" y="7416"/>
                <a:chExt cx="1548" cy="576"/>
              </a:xfrm>
            </p:grpSpPr>
            <p:sp>
              <p:nvSpPr>
                <p:cNvPr id="5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552" y="7416"/>
                  <a:ext cx="1064" cy="420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擴散透鏡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" name="AutoShape 49"/>
                <p:cNvSpPr>
                  <a:spLocks noChangeShapeType="1"/>
                </p:cNvSpPr>
                <p:nvPr/>
              </p:nvSpPr>
              <p:spPr bwMode="auto">
                <a:xfrm>
                  <a:off x="4616" y="7416"/>
                  <a:ext cx="484" cy="576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>
                <a:off x="3360" y="8352"/>
                <a:ext cx="2112" cy="916"/>
                <a:chOff x="3384" y="8352"/>
                <a:chExt cx="2112" cy="916"/>
              </a:xfrm>
            </p:grpSpPr>
            <p:sp>
              <p:nvSpPr>
                <p:cNvPr id="4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384" y="8856"/>
                  <a:ext cx="1284" cy="412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光束分離鏡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9" name="AutoShape 46"/>
                <p:cNvSpPr>
                  <a:spLocks noChangeShapeType="1"/>
                </p:cNvSpPr>
                <p:nvPr/>
              </p:nvSpPr>
              <p:spPr bwMode="auto">
                <a:xfrm flipV="1">
                  <a:off x="4668" y="8352"/>
                  <a:ext cx="828" cy="684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2" name="Group 42"/>
              <p:cNvGrpSpPr>
                <a:grpSpLocks/>
              </p:cNvGrpSpPr>
              <p:nvPr/>
            </p:nvGrpSpPr>
            <p:grpSpPr bwMode="auto">
              <a:xfrm>
                <a:off x="3048" y="9036"/>
                <a:ext cx="2232" cy="708"/>
                <a:chOff x="3072" y="9036"/>
                <a:chExt cx="2232" cy="708"/>
              </a:xfrm>
            </p:grpSpPr>
            <p:sp>
              <p:nvSpPr>
                <p:cNvPr id="4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9376"/>
                  <a:ext cx="1596" cy="368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微調控制反射鏡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7" name="AutoShape 43"/>
                <p:cNvSpPr>
                  <a:spLocks noChangeShapeType="1"/>
                </p:cNvSpPr>
                <p:nvPr/>
              </p:nvSpPr>
              <p:spPr bwMode="auto">
                <a:xfrm flipV="1">
                  <a:off x="4668" y="9036"/>
                  <a:ext cx="636" cy="528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3" name="Group 39"/>
              <p:cNvGrpSpPr>
                <a:grpSpLocks/>
              </p:cNvGrpSpPr>
              <p:nvPr/>
            </p:nvGrpSpPr>
            <p:grpSpPr bwMode="auto">
              <a:xfrm>
                <a:off x="5556" y="8412"/>
                <a:ext cx="1444" cy="1332"/>
                <a:chOff x="5580" y="8412"/>
                <a:chExt cx="1444" cy="1332"/>
              </a:xfrm>
            </p:grpSpPr>
            <p:sp>
              <p:nvSpPr>
                <p:cNvPr id="4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580" y="9376"/>
                  <a:ext cx="1444" cy="368"/>
                </a:xfrm>
                <a:prstGeom prst="rect">
                  <a:avLst/>
                </a:prstGeom>
                <a:noFill/>
                <a:ln w="12700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測位移反射鏡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AutoShape 40"/>
                <p:cNvSpPr>
                  <a:spLocks noChangeShapeType="1"/>
                </p:cNvSpPr>
                <p:nvPr/>
              </p:nvSpPr>
              <p:spPr bwMode="auto">
                <a:xfrm flipV="1">
                  <a:off x="6420" y="8412"/>
                  <a:ext cx="0" cy="964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7220" y="8208"/>
              <a:ext cx="2988" cy="1671"/>
              <a:chOff x="7220" y="8208"/>
              <a:chExt cx="2988" cy="1671"/>
            </a:xfrm>
          </p:grpSpPr>
          <p:pic>
            <p:nvPicPr>
              <p:cNvPr id="2085" name="Picture 37" descr="DSC02506-2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6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0" y="8655"/>
                <a:ext cx="2988" cy="1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8016" y="9444"/>
                <a:ext cx="1237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He-Ne</a:t>
                </a:r>
                <a:r>
                  <a:rPr kumimoji="0" lang="zh-TW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雷射</a:t>
                </a: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33" name="Group 33"/>
              <p:cNvGrpSpPr>
                <a:grpSpLocks/>
              </p:cNvGrpSpPr>
              <p:nvPr/>
            </p:nvGrpSpPr>
            <p:grpSpPr bwMode="auto">
              <a:xfrm>
                <a:off x="7220" y="8208"/>
                <a:ext cx="684" cy="924"/>
                <a:chOff x="7220" y="8208"/>
                <a:chExt cx="684" cy="924"/>
              </a:xfrm>
            </p:grpSpPr>
            <p:sp>
              <p:nvSpPr>
                <p:cNvPr id="3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220" y="8208"/>
                  <a:ext cx="684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開關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AutoShape 34"/>
                <p:cNvSpPr>
                  <a:spLocks noChangeShapeType="1"/>
                </p:cNvSpPr>
                <p:nvPr/>
              </p:nvSpPr>
              <p:spPr bwMode="auto">
                <a:xfrm flipH="1">
                  <a:off x="7344" y="8472"/>
                  <a:ext cx="96" cy="660"/>
                </a:xfrm>
                <a:prstGeom prst="straightConnector1">
                  <a:avLst/>
                </a:prstGeom>
                <a:noFill/>
                <a:ln w="12700">
                  <a:solidFill>
                    <a:srgbClr val="7F7F7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8731" y="8208"/>
                <a:ext cx="1477" cy="564"/>
                <a:chOff x="8731" y="8208"/>
                <a:chExt cx="1477" cy="564"/>
              </a:xfrm>
            </p:grpSpPr>
            <p:sp>
              <p:nvSpPr>
                <p:cNvPr id="3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731" y="8208"/>
                  <a:ext cx="1477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功率切換開關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AutoShape 31"/>
                <p:cNvSpPr>
                  <a:spLocks noChangeShapeType="1"/>
                </p:cNvSpPr>
                <p:nvPr/>
              </p:nvSpPr>
              <p:spPr bwMode="auto">
                <a:xfrm>
                  <a:off x="9936" y="8472"/>
                  <a:ext cx="96" cy="300"/>
                </a:xfrm>
                <a:prstGeom prst="straightConnector1">
                  <a:avLst/>
                </a:prstGeom>
                <a:noFill/>
                <a:ln w="12700">
                  <a:solidFill>
                    <a:srgbClr val="7F7F7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7220" y="10083"/>
              <a:ext cx="2400" cy="1920"/>
              <a:chOff x="7220" y="10083"/>
              <a:chExt cx="2400" cy="1920"/>
            </a:xfrm>
          </p:grpSpPr>
          <p:pic>
            <p:nvPicPr>
              <p:cNvPr id="2076" name="Picture 28" descr="DSC02504-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0" y="10083"/>
                <a:ext cx="2400" cy="1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7220" y="10527"/>
                <a:ext cx="1732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TW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手動幫浦</a:t>
                </a:r>
                <a:r>
                  <a:rPr kumimoji="0" lang="en-US" altLang="zh-TW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氣壓計</a:t>
                </a:r>
                <a:r>
                  <a:rPr kumimoji="0" lang="en-US" altLang="zh-TW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endPara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Text Box 26"/>
              <p:cNvSpPr txBox="1">
                <a:spLocks noChangeArrowheads="1"/>
              </p:cNvSpPr>
              <p:nvPr/>
            </p:nvSpPr>
            <p:spPr bwMode="auto">
              <a:xfrm>
                <a:off x="7524" y="11544"/>
                <a:ext cx="102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TW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真空氣室</a:t>
                </a:r>
                <a:endParaRPr kumimoji="0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430" y="10083"/>
              <a:ext cx="5664" cy="3180"/>
              <a:chOff x="1430" y="10083"/>
              <a:chExt cx="5664" cy="3180"/>
            </a:xfrm>
          </p:grpSpPr>
          <p:pic>
            <p:nvPicPr>
              <p:cNvPr id="2072" name="Picture 24" descr="DSC02510-2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6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" y="10083"/>
                <a:ext cx="5664" cy="3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5136" y="10083"/>
                <a:ext cx="829" cy="375"/>
                <a:chOff x="5136" y="10083"/>
                <a:chExt cx="829" cy="375"/>
              </a:xfrm>
            </p:grpSpPr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80" y="10083"/>
                  <a:ext cx="685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屏幕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" name="AutoShape 22"/>
                <p:cNvSpPr>
                  <a:spLocks noChangeShapeType="1"/>
                </p:cNvSpPr>
                <p:nvPr/>
              </p:nvSpPr>
              <p:spPr bwMode="auto">
                <a:xfrm flipH="1">
                  <a:off x="5136" y="10273"/>
                  <a:ext cx="264" cy="1"/>
                </a:xfrm>
                <a:prstGeom prst="straightConnector1">
                  <a:avLst/>
                </a:prstGeom>
                <a:noFill/>
                <a:ln w="12700">
                  <a:solidFill>
                    <a:srgbClr val="7F7F7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18"/>
              <p:cNvGrpSpPr>
                <a:grpSpLocks/>
              </p:cNvGrpSpPr>
              <p:nvPr/>
            </p:nvGrpSpPr>
            <p:grpSpPr bwMode="auto">
              <a:xfrm>
                <a:off x="2905" y="11256"/>
                <a:ext cx="1031" cy="1242"/>
                <a:chOff x="2905" y="11256"/>
                <a:chExt cx="1031" cy="1242"/>
              </a:xfrm>
            </p:grpSpPr>
            <p:sp>
              <p:nvSpPr>
                <p:cNvPr id="2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05" y="12123"/>
                  <a:ext cx="780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L</a:t>
                  </a:r>
                  <a:r>
                    <a:rPr kumimoji="0" lang="zh-TW" altLang="en-US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型架</a:t>
                  </a:r>
                  <a:endParaRPr kumimoji="0" lang="zh-TW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" name="AutoShape 19"/>
                <p:cNvSpPr>
                  <a:spLocks noChangeShapeType="1"/>
                </p:cNvSpPr>
                <p:nvPr/>
              </p:nvSpPr>
              <p:spPr bwMode="auto">
                <a:xfrm flipV="1">
                  <a:off x="3600" y="11256"/>
                  <a:ext cx="336" cy="984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15"/>
              <p:cNvGrpSpPr>
                <a:grpSpLocks/>
              </p:cNvGrpSpPr>
              <p:nvPr/>
            </p:nvGrpSpPr>
            <p:grpSpPr bwMode="auto">
              <a:xfrm>
                <a:off x="3048" y="12240"/>
                <a:ext cx="888" cy="564"/>
                <a:chOff x="3048" y="12240"/>
                <a:chExt cx="888" cy="564"/>
              </a:xfrm>
            </p:grpSpPr>
            <p:sp>
              <p:nvSpPr>
                <p:cNvPr id="2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48" y="12429"/>
                  <a:ext cx="684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基座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AutoShape 16"/>
                <p:cNvSpPr>
                  <a:spLocks noChangeShapeType="1"/>
                </p:cNvSpPr>
                <p:nvPr/>
              </p:nvSpPr>
              <p:spPr bwMode="auto">
                <a:xfrm flipV="1">
                  <a:off x="3600" y="12240"/>
                  <a:ext cx="336" cy="372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2832" y="12804"/>
                <a:ext cx="1200" cy="375"/>
                <a:chOff x="2832" y="12804"/>
                <a:chExt cx="1200" cy="375"/>
              </a:xfrm>
            </p:grpSpPr>
            <p:sp>
              <p:nvSpPr>
                <p:cNvPr id="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832" y="12804"/>
                  <a:ext cx="853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測微器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AutoShape 13"/>
                <p:cNvSpPr>
                  <a:spLocks noChangeShapeType="1"/>
                </p:cNvSpPr>
                <p:nvPr/>
              </p:nvSpPr>
              <p:spPr bwMode="auto">
                <a:xfrm flipV="1">
                  <a:off x="3600" y="12864"/>
                  <a:ext cx="432" cy="123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4463" y="12429"/>
                <a:ext cx="1417" cy="750"/>
                <a:chOff x="4463" y="12429"/>
                <a:chExt cx="1417" cy="750"/>
              </a:xfrm>
            </p:grpSpPr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463" y="12804"/>
                  <a:ext cx="1417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轉動</a:t>
                  </a:r>
                  <a:r>
                    <a:rPr kumimoji="0" lang="en-US" alt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(</a:t>
                  </a:r>
                  <a:r>
                    <a:rPr kumimoji="0" lang="zh-TW" altLang="en-US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桿</a:t>
                  </a:r>
                  <a:r>
                    <a:rPr kumimoji="0" lang="en-US" alt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)</a:t>
                  </a:r>
                  <a:r>
                    <a:rPr kumimoji="0" lang="zh-TW" altLang="en-US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平臺</a:t>
                  </a:r>
                  <a:endParaRPr kumimoji="0" lang="zh-TW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0"/>
                <p:cNvSpPr>
                  <a:spLocks noChangeShapeType="1"/>
                </p:cNvSpPr>
                <p:nvPr/>
              </p:nvSpPr>
              <p:spPr bwMode="auto">
                <a:xfrm flipV="1">
                  <a:off x="5199" y="12429"/>
                  <a:ext cx="276" cy="435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6"/>
              <p:cNvGrpSpPr>
                <a:grpSpLocks/>
              </p:cNvGrpSpPr>
              <p:nvPr/>
            </p:nvGrpSpPr>
            <p:grpSpPr bwMode="auto">
              <a:xfrm>
                <a:off x="5543" y="11364"/>
                <a:ext cx="853" cy="1623"/>
                <a:chOff x="5543" y="11364"/>
                <a:chExt cx="853" cy="1623"/>
              </a:xfrm>
            </p:grpSpPr>
            <p:sp>
              <p:nvSpPr>
                <p:cNvPr id="1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543" y="12612"/>
                  <a:ext cx="853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玻璃板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utoShape 7"/>
                <p:cNvSpPr>
                  <a:spLocks noChangeShapeType="1"/>
                </p:cNvSpPr>
                <p:nvPr/>
              </p:nvSpPr>
              <p:spPr bwMode="auto">
                <a:xfrm flipV="1">
                  <a:off x="5965" y="11364"/>
                  <a:ext cx="0" cy="1308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3"/>
              <p:cNvGrpSpPr>
                <a:grpSpLocks/>
              </p:cNvGrpSpPr>
              <p:nvPr/>
            </p:nvGrpSpPr>
            <p:grpSpPr bwMode="auto">
              <a:xfrm>
                <a:off x="6147" y="11844"/>
                <a:ext cx="853" cy="1335"/>
                <a:chOff x="6147" y="11844"/>
                <a:chExt cx="853" cy="1335"/>
              </a:xfrm>
            </p:grpSpPr>
            <p:sp>
              <p:nvSpPr>
                <p:cNvPr id="1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147" y="12804"/>
                  <a:ext cx="853" cy="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TW" sz="900" b="0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水平儀</a:t>
                  </a:r>
                  <a:endParaRPr kumimoji="0" 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4"/>
                <p:cNvSpPr>
                  <a:spLocks noChangeShapeType="1"/>
                </p:cNvSpPr>
                <p:nvPr/>
              </p:nvSpPr>
              <p:spPr bwMode="auto">
                <a:xfrm flipH="1" flipV="1">
                  <a:off x="6396" y="11844"/>
                  <a:ext cx="168" cy="1020"/>
                </a:xfrm>
                <a:prstGeom prst="straightConnector1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52" name="Rectangle 71"/>
          <p:cNvSpPr>
            <a:spLocks noChangeArrowheads="1"/>
          </p:cNvSpPr>
          <p:nvPr/>
        </p:nvSpPr>
        <p:spPr bwMode="auto">
          <a:xfrm>
            <a:off x="2189408" y="17956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超研澤粗圓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超研澤粗圓"/>
                <a:cs typeface="Times New Roman" panose="02020603050405020304" pitchFamily="18" charset="0"/>
              </a:rPr>
              <a:t> </a:t>
            </a:r>
            <a:endParaRPr kumimoji="0" lang="en-US" altLang="zh-TW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超研澤粗圓"/>
                <a:cs typeface="Times New Roman" panose="02020603050405020304" pitchFamily="18" charset="0"/>
              </a:rPr>
              <a:t> </a:t>
            </a:r>
            <a:endParaRPr kumimoji="0" lang="en-US" altLang="zh-TW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3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208213" y="620713"/>
            <a:ext cx="50064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>
                <a:solidFill>
                  <a:srgbClr val="3333CC"/>
                </a:solidFill>
              </a:rPr>
              <a:t>五</a:t>
            </a:r>
            <a:r>
              <a:rPr lang="zh-TW" altLang="en-US" sz="3600" b="1" dirty="0" smtClean="0">
                <a:solidFill>
                  <a:srgbClr val="3333CC"/>
                </a:solidFill>
              </a:rPr>
              <a:t>、</a:t>
            </a:r>
            <a:r>
              <a:rPr lang="zh-TW" altLang="en-US" sz="3600" b="1" dirty="0">
                <a:solidFill>
                  <a:srgbClr val="3333CC"/>
                </a:solidFill>
              </a:rPr>
              <a:t>注意事項</a:t>
            </a:r>
            <a:r>
              <a:rPr lang="zh-TW" altLang="en-US" sz="3600" dirty="0">
                <a:solidFill>
                  <a:srgbClr val="3333CC"/>
                </a:solidFill>
              </a:rPr>
              <a:t>（</a:t>
            </a:r>
            <a:r>
              <a:rPr lang="en-US" altLang="zh-TW" sz="3600" dirty="0">
                <a:solidFill>
                  <a:srgbClr val="3333CC"/>
                </a:solidFill>
              </a:rPr>
              <a:t>notes</a:t>
            </a:r>
            <a:r>
              <a:rPr lang="zh-TW" altLang="en-US" sz="3600" dirty="0">
                <a:solidFill>
                  <a:srgbClr val="3333CC"/>
                </a:solidFill>
              </a:rPr>
              <a:t>）</a:t>
            </a:r>
          </a:p>
        </p:txBody>
      </p:sp>
      <p:sp>
        <p:nvSpPr>
          <p:cNvPr id="2" name="矩形 1"/>
          <p:cNvSpPr/>
          <p:nvPr/>
        </p:nvSpPr>
        <p:spPr>
          <a:xfrm>
            <a:off x="1665645" y="1541551"/>
            <a:ext cx="7803915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139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不可將雷射光源開啟後任意移動，以免在移動時</a:t>
            </a:r>
            <a:r>
              <a:rPr lang="zh-TW" altLang="zh-TW" sz="2400" u="sng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誤射到眼睛會造成永久傷害！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（雷射遇到鏡面會反射與穿透！）。</a:t>
            </a:r>
          </a:p>
          <a:p>
            <a:pPr marL="139700" indent="-139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雷射由後端的鑰匙控制電源開關，前端的轉輪可控制雷射是否輸出或輸出功率，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不可反覆開或關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，結束時先關閉電源再拔下插頭。</a:t>
            </a:r>
          </a:p>
          <a:p>
            <a:pPr marL="139700" indent="-139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請勿自行擦拭清潔鏡面，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並嚴禁以器具或手指直接接觸任何鏡面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139700" indent="-139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測微器的讀值方法同螺旋測微器（套筒旋轉</a:t>
            </a: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圈（</a:t>
            </a: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格），距離變化</a:t>
            </a:r>
            <a:r>
              <a:rPr lang="en-US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1mm</a:t>
            </a:r>
            <a:r>
              <a:rPr lang="zh-TW" altLang="zh-TW" sz="24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）；</a:t>
            </a:r>
            <a:r>
              <a:rPr lang="zh-TW" altLang="zh-TW" sz="2400" u="sng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嚴禁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將套筒向內轉至鎖死及向外轉至脫落，違者必照價賠償！</a:t>
            </a:r>
            <a:endParaRPr lang="zh-TW" altLang="zh-TW" sz="2400" kern="10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32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公正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797</Words>
  <Application>Microsoft Office PowerPoint</Application>
  <PresentationFormat>自訂</PresentationFormat>
  <Paragraphs>53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公正</vt:lpstr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陳昱豪</dc:creator>
  <cp:lastModifiedBy>win</cp:lastModifiedBy>
  <cp:revision>18</cp:revision>
  <dcterms:created xsi:type="dcterms:W3CDTF">2013-09-24T13:02:31Z</dcterms:created>
  <dcterms:modified xsi:type="dcterms:W3CDTF">2013-12-11T08:13:50Z</dcterms:modified>
</cp:coreProperties>
</file>