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Default Extension="bin" ContentType="application/vnd.openxmlformats-officedocument.oleObject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sldIdLst>
    <p:sldId id="256" r:id="rId3"/>
    <p:sldId id="257" r:id="rId4"/>
    <p:sldId id="259" r:id="rId5"/>
    <p:sldId id="260" r:id="rId6"/>
    <p:sldId id="264" r:id="rId7"/>
    <p:sldId id="263" r:id="rId8"/>
    <p:sldId id="266" r:id="rId9"/>
    <p:sldId id="265" r:id="rId10"/>
    <p:sldId id="267" r:id="rId11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-1522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矩形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矩形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標題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9" name="副標題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zh-TW" altLang="en-US" smtClean="0"/>
              <a:t>按一下以編輯母片副標題樣式</a:t>
            </a:r>
            <a:endParaRPr kumimoji="0" lang="en-US"/>
          </a:p>
        </p:txBody>
      </p:sp>
      <p:sp>
        <p:nvSpPr>
          <p:cNvPr id="28" name="日期版面配置區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C572686E-F4D7-41A2-A599-76B13EFEDBB5}" type="datetimeFigureOut">
              <a:rPr lang="zh-TW" altLang="en-US" smtClean="0"/>
              <a:pPr/>
              <a:t>2012/12/14</a:t>
            </a:fld>
            <a:endParaRPr lang="zh-TW" altLang="en-US"/>
          </a:p>
        </p:txBody>
      </p:sp>
      <p:sp>
        <p:nvSpPr>
          <p:cNvPr id="17" name="頁尾版面配置區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29" name="投影片編號版面配置區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F0AB83D-4BBD-4648-B1AA-338C62624D66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2686E-F4D7-41A2-A599-76B13EFEDBB5}" type="datetimeFigureOut">
              <a:rPr lang="zh-TW" altLang="en-US" smtClean="0"/>
              <a:pPr/>
              <a:t>2012/12/14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AB83D-4BBD-4648-B1AA-338C62624D66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直排標題及文字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C572686E-F4D7-41A2-A599-76B13EFEDBB5}" type="datetimeFigureOut">
              <a:rPr lang="zh-TW" altLang="en-US" smtClean="0"/>
              <a:pPr/>
              <a:t>2012/12/14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7" name="矩形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矩形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矩形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5F0AB83D-4BBD-4648-B1AA-338C62624D66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標題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9" name="副標題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zh-TW" altLang="en-US" smtClean="0"/>
              <a:t>按一下以編輯母片副標題樣式</a:t>
            </a:r>
            <a:endParaRPr kumimoji="0" lang="en-US"/>
          </a:p>
        </p:txBody>
      </p:sp>
      <p:sp>
        <p:nvSpPr>
          <p:cNvPr id="28" name="日期版面配置區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C572686E-F4D7-41A2-A599-76B13EFEDBB5}" type="datetimeFigureOut">
              <a:rPr lang="zh-TW" altLang="en-US" smtClean="0"/>
              <a:pPr/>
              <a:t>2012/12/14</a:t>
            </a:fld>
            <a:endParaRPr lang="zh-TW" altLang="en-US"/>
          </a:p>
        </p:txBody>
      </p:sp>
      <p:sp>
        <p:nvSpPr>
          <p:cNvPr id="17" name="頁尾版面配置區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10" name="矩形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矩形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矩形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矩形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直線接點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直線接點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直線接點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直線接點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直線接點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直線接點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矩形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橢圓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橢圓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橢圓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橢圓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橢圓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投影片編號版面配置區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5F0AB83D-4BBD-4648-B1AA-338C62624D66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8" name="內容版面配置區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C572686E-F4D7-41A2-A599-76B13EFEDBB5}" type="datetimeFigureOut">
              <a:rPr lang="zh-TW" altLang="en-US" smtClean="0"/>
              <a:pPr/>
              <a:t>2012/12/14</a:t>
            </a:fld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5F0AB83D-4BBD-4648-B1AA-338C62624D66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10" name="頁尾版面配置區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zh-TW" alt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區段標題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C572686E-F4D7-41A2-A599-76B13EFEDBB5}" type="datetimeFigureOut">
              <a:rPr lang="zh-TW" altLang="en-US" smtClean="0"/>
              <a:pPr/>
              <a:t>2012/12/14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9" name="矩形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矩形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矩形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矩形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直線接點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直線接點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直線接點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直線接點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直線接點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矩形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橢圓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橢圓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橢圓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橢圓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橢圓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直線接點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5F0AB83D-4BBD-4648-B1AA-338C62624D66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2686E-F4D7-41A2-A599-76B13EFEDBB5}" type="datetimeFigureOut">
              <a:rPr lang="zh-TW" altLang="en-US" smtClean="0"/>
              <a:pPr/>
              <a:t>2012/12/14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AB83D-4BBD-4648-B1AA-338C62624D66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9" name="內容版面配置區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1" name="內容版面配置區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2686E-F4D7-41A2-A599-76B13EFEDBB5}" type="datetimeFigureOut">
              <a:rPr lang="zh-TW" altLang="en-US" smtClean="0"/>
              <a:pPr/>
              <a:t>2012/12/14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AB83D-4BBD-4648-B1AA-338C62624D66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11" name="內容版面配置區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3" name="內容版面配置區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2" name="文字版面配置區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14" name="文字版面配置區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6" name="日期版面配置區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C572686E-F4D7-41A2-A599-76B13EFEDBB5}" type="datetimeFigureOut">
              <a:rPr lang="zh-TW" altLang="en-US" smtClean="0"/>
              <a:pPr/>
              <a:t>2012/12/14</a:t>
            </a:fld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5F0AB83D-4BBD-4648-B1AA-338C62624D66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zh-TW" alt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2686E-F4D7-41A2-A599-76B13EFEDBB5}" type="datetimeFigureOut">
              <a:rPr lang="zh-TW" altLang="en-US" smtClean="0"/>
              <a:pPr/>
              <a:t>2012/12/14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AB83D-4BBD-4648-B1AA-338C62624D66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直線接點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8" name="直線接點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直線接點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直線接點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矩形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直線接點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橢圓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內容版面配置區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21" name="日期版面配置區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C572686E-F4D7-41A2-A599-76B13EFEDBB5}" type="datetimeFigureOut">
              <a:rPr lang="zh-TW" altLang="en-US" smtClean="0"/>
              <a:pPr/>
              <a:t>2012/12/14</a:t>
            </a:fld>
            <a:endParaRPr lang="zh-TW" altLang="en-US"/>
          </a:p>
        </p:txBody>
      </p:sp>
      <p:sp>
        <p:nvSpPr>
          <p:cNvPr id="22" name="投影片編號版面配置區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5F0AB83D-4BBD-4648-B1AA-338C62624D66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23" name="頁尾版面配置區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zh-TW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2686E-F4D7-41A2-A599-76B13EFEDBB5}" type="datetimeFigureOut">
              <a:rPr lang="zh-TW" altLang="en-US" smtClean="0"/>
              <a:pPr/>
              <a:t>2012/12/14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5F0AB83D-4BBD-4648-B1AA-338C62624D66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8" name="內容版面配置區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直線接點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橢圓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zh-TW" altLang="en-US" smtClean="0"/>
              <a:t>按一下圖示以新增圖片</a:t>
            </a:r>
            <a:endParaRPr kumimoji="0" lang="en-US" dirty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10" name="直線接點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矩形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直線接點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直線接點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直線接點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日期版面配置區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C572686E-F4D7-41A2-A599-76B13EFEDBB5}" type="datetimeFigureOut">
              <a:rPr lang="zh-TW" altLang="en-US" smtClean="0"/>
              <a:pPr/>
              <a:t>2012/12/14</a:t>
            </a:fld>
            <a:endParaRPr lang="zh-TW" altLang="en-US"/>
          </a:p>
        </p:txBody>
      </p:sp>
      <p:sp>
        <p:nvSpPr>
          <p:cNvPr id="18" name="投影片編號版面配置區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5F0AB83D-4BBD-4648-B1AA-338C62624D66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21" name="頁尾版面配置區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zh-TW" alt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2686E-F4D7-41A2-A599-76B13EFEDBB5}" type="datetimeFigureOut">
              <a:rPr lang="zh-TW" altLang="en-US" smtClean="0"/>
              <a:pPr/>
              <a:t>2012/12/14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AB83D-4BBD-4648-B1AA-338C62624D66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2686E-F4D7-41A2-A599-76B13EFEDBB5}" type="datetimeFigureOut">
              <a:rPr lang="zh-TW" altLang="en-US" smtClean="0"/>
              <a:pPr/>
              <a:t>2012/12/14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AB83D-4BBD-4648-B1AA-338C62624D66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區段標題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7" name="矩形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矩形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矩形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2" name="日期版面配置區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2686E-F4D7-41A2-A599-76B13EFEDBB5}" type="datetimeFigureOut">
              <a:rPr lang="zh-TW" altLang="en-US" smtClean="0"/>
              <a:pPr/>
              <a:t>2012/12/14</a:t>
            </a:fld>
            <a:endParaRPr lang="zh-TW" altLang="en-US"/>
          </a:p>
        </p:txBody>
      </p:sp>
      <p:sp>
        <p:nvSpPr>
          <p:cNvPr id="13" name="投影片編號版面配置區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5F0AB83D-4BBD-4648-B1AA-338C62624D66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14" name="頁尾版面配置區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zh-TW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9" name="內容版面配置區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1" name="內容版面配置區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8" name="日期版面配置區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C572686E-F4D7-41A2-A599-76B13EFEDBB5}" type="datetimeFigureOut">
              <a:rPr lang="zh-TW" altLang="en-US" smtClean="0"/>
              <a:pPr/>
              <a:t>2012/12/14</a:t>
            </a:fld>
            <a:endParaRPr lang="zh-TW" altLang="en-US"/>
          </a:p>
        </p:txBody>
      </p:sp>
      <p:sp>
        <p:nvSpPr>
          <p:cNvPr id="10" name="投影片編號版面配置區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5F0AB83D-4BBD-4648-B1AA-338C62624D66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12" name="頁尾版面配置區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1" name="內容版面配置區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3" name="內容版面配置區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0" name="日期版面配置區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C572686E-F4D7-41A2-A599-76B13EFEDBB5}" type="datetimeFigureOut">
              <a:rPr lang="zh-TW" altLang="en-US" smtClean="0"/>
              <a:pPr/>
              <a:t>2012/12/14</a:t>
            </a:fld>
            <a:endParaRPr lang="zh-TW" altLang="en-US"/>
          </a:p>
        </p:txBody>
      </p:sp>
      <p:sp>
        <p:nvSpPr>
          <p:cNvPr id="12" name="投影片編號版面配置區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5F0AB83D-4BBD-4648-B1AA-338C62624D66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14" name="頁尾版面配置區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zh-TW" altLang="en-US"/>
          </a:p>
        </p:txBody>
      </p:sp>
      <p:sp>
        <p:nvSpPr>
          <p:cNvPr id="16" name="文字版面配置區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15" name="文字版面配置區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2686E-F4D7-41A2-A599-76B13EFEDBB5}" type="datetimeFigureOut">
              <a:rPr lang="zh-TW" altLang="en-US" smtClean="0"/>
              <a:pPr/>
              <a:t>2012/12/14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5F0AB83D-4BBD-4648-B1AA-338C62624D66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2686E-F4D7-41A2-A599-76B13EFEDBB5}" type="datetimeFigureOut">
              <a:rPr lang="zh-TW" altLang="en-US" smtClean="0"/>
              <a:pPr/>
              <a:t>2012/12/14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F0AB83D-4BBD-4648-B1AA-338C62624D66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2686E-F4D7-41A2-A599-76B13EFEDBB5}" type="datetimeFigureOut">
              <a:rPr lang="zh-TW" altLang="en-US" smtClean="0"/>
              <a:pPr/>
              <a:t>2012/12/14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5F0AB83D-4BBD-4648-B1AA-338C62624D66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9" name="內容版面配置區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8" name="矩形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矩形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矩形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1" name="矩形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日期版面配置區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C572686E-F4D7-41A2-A599-76B13EFEDBB5}" type="datetimeFigureOut">
              <a:rPr lang="zh-TW" altLang="en-US" smtClean="0"/>
              <a:pPr/>
              <a:t>2012/12/14</a:t>
            </a:fld>
            <a:endParaRPr lang="zh-TW" altLang="en-US"/>
          </a:p>
        </p:txBody>
      </p:sp>
      <p:sp>
        <p:nvSpPr>
          <p:cNvPr id="13" name="投影片編號版面配置區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5F0AB83D-4BBD-4648-B1AA-338C62624D66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14" name="頁尾版面配置區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zh-TW" altLang="en-US" smtClean="0"/>
              <a:t>按一下圖示以新增圖片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標題版面配置區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3" name="文字版面配置區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  <a:p>
            <a:pPr lvl="1" eaLnBrk="1" latinLnBrk="0" hangingPunct="1"/>
            <a:r>
              <a:rPr kumimoji="0" lang="zh-TW" altLang="en-US" smtClean="0"/>
              <a:t>第二層</a:t>
            </a:r>
          </a:p>
          <a:p>
            <a:pPr lvl="2" eaLnBrk="1" latinLnBrk="0" hangingPunct="1"/>
            <a:r>
              <a:rPr kumimoji="0" lang="zh-TW" altLang="en-US" smtClean="0"/>
              <a:t>第三層</a:t>
            </a:r>
          </a:p>
          <a:p>
            <a:pPr lvl="3" eaLnBrk="1" latinLnBrk="0" hangingPunct="1"/>
            <a:r>
              <a:rPr kumimoji="0" lang="zh-TW" altLang="en-US" smtClean="0"/>
              <a:t>第四層</a:t>
            </a:r>
          </a:p>
          <a:p>
            <a:pPr lvl="4" eaLnBrk="1" latinLnBrk="0" hangingPunct="1"/>
            <a:r>
              <a:rPr kumimoji="0" lang="zh-TW" altLang="en-US" smtClean="0"/>
              <a:t>第五層</a:t>
            </a:r>
            <a:endParaRPr kumimoji="0" lang="en-US"/>
          </a:p>
        </p:txBody>
      </p:sp>
      <p:sp>
        <p:nvSpPr>
          <p:cNvPr id="14" name="日期版面配置區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C572686E-F4D7-41A2-A599-76B13EFEDBB5}" type="datetimeFigureOut">
              <a:rPr lang="zh-TW" altLang="en-US" smtClean="0"/>
              <a:pPr/>
              <a:t>2012/12/14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7" name="矩形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矩形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矩形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投影片編號版面配置區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5F0AB83D-4BBD-4648-B1AA-338C62624D66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直線接點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標題版面配置區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3" name="文字版面配置區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  <a:p>
            <a:pPr lvl="1" eaLnBrk="1" latinLnBrk="0" hangingPunct="1"/>
            <a:r>
              <a:rPr kumimoji="0" lang="zh-TW" altLang="en-US" smtClean="0"/>
              <a:t>第二層</a:t>
            </a:r>
          </a:p>
          <a:p>
            <a:pPr lvl="2" eaLnBrk="1" latinLnBrk="0" hangingPunct="1"/>
            <a:r>
              <a:rPr kumimoji="0" lang="zh-TW" altLang="en-US" smtClean="0"/>
              <a:t>第三層</a:t>
            </a:r>
          </a:p>
          <a:p>
            <a:pPr lvl="3" eaLnBrk="1" latinLnBrk="0" hangingPunct="1"/>
            <a:r>
              <a:rPr kumimoji="0" lang="zh-TW" altLang="en-US" smtClean="0"/>
              <a:t>第四層</a:t>
            </a:r>
          </a:p>
          <a:p>
            <a:pPr lvl="4" eaLnBrk="1" latinLnBrk="0" hangingPunct="1"/>
            <a:r>
              <a:rPr kumimoji="0" lang="zh-TW" altLang="en-US" smtClean="0"/>
              <a:t>第五層</a:t>
            </a:r>
            <a:endParaRPr kumimoji="0" lang="en-US"/>
          </a:p>
        </p:txBody>
      </p:sp>
      <p:sp>
        <p:nvSpPr>
          <p:cNvPr id="14" name="日期版面配置區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C572686E-F4D7-41A2-A599-76B13EFEDBB5}" type="datetimeFigureOut">
              <a:rPr lang="zh-TW" altLang="en-US" smtClean="0"/>
              <a:pPr/>
              <a:t>2012/12/14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7" name="直線接點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直線接點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矩形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直線接點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橢圓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投影片編號版面配置區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5F0AB83D-4BBD-4648-B1AA-338C62624D66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themeOverride" Target="../theme/themeOverr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827584" y="1772816"/>
            <a:ext cx="7124720" cy="2581276"/>
          </a:xfrm>
        </p:spPr>
        <p:txBody>
          <a:bodyPr>
            <a:normAutofit/>
          </a:bodyPr>
          <a:lstStyle/>
          <a:p>
            <a:r>
              <a:rPr lang="zh-TW" altLang="en-US" sz="4800" dirty="0" smtClean="0"/>
              <a:t>實驗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en-US" dirty="0" smtClean="0"/>
              <a:t/>
            </a:r>
            <a:br>
              <a:rPr lang="zh-TW" altLang="en-US" dirty="0" smtClean="0"/>
            </a:b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zh-TW" altLang="en-US" sz="3600" dirty="0" smtClean="0"/>
              <a:t>光電效應－蒲朗克常數的測定</a:t>
            </a:r>
            <a:endParaRPr lang="zh-TW" altLang="en-US" sz="3600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目的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>
          <a:xfrm>
            <a:off x="500034" y="1500174"/>
            <a:ext cx="8153400" cy="3286148"/>
          </a:xfrm>
        </p:spPr>
        <p:txBody>
          <a:bodyPr>
            <a:noAutofit/>
          </a:bodyPr>
          <a:lstStyle/>
          <a:p>
            <a:pPr algn="just"/>
            <a:r>
              <a:rPr lang="zh-TW" altLang="en-US" sz="2400" dirty="0" smtClean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觀察光電效應的各種現象，並利用其測定蒲朗克常數。驗證光的粒子性</a:t>
            </a:r>
            <a:endParaRPr lang="en-US" altLang="zh-TW" sz="2400" dirty="0" smtClean="0">
              <a:latin typeface="標楷體" pitchFamily="65" charset="-120"/>
              <a:ea typeface="標楷體" pitchFamily="65" charset="-120"/>
              <a:cs typeface="Times New Roman" pitchFamily="18" charset="0"/>
            </a:endParaRPr>
          </a:p>
          <a:p>
            <a:pPr algn="just"/>
            <a:endParaRPr lang="en-US" altLang="zh-TW" sz="2400" dirty="0" smtClean="0">
              <a:latin typeface="標楷體" pitchFamily="65" charset="-120"/>
              <a:ea typeface="標楷體" pitchFamily="65" charset="-120"/>
              <a:cs typeface="Times New Roman" pitchFamily="18" charset="0"/>
            </a:endParaRPr>
          </a:p>
          <a:p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光電效應的應用</a:t>
            </a:r>
            <a:br>
              <a:rPr lang="zh-TW" altLang="en-US" sz="2400" dirty="0" smtClean="0">
                <a:latin typeface="標楷體" pitchFamily="65" charset="-120"/>
                <a:ea typeface="標楷體" pitchFamily="65" charset="-120"/>
              </a:rPr>
            </a:br>
            <a:r>
              <a:rPr lang="en-US" altLang="zh-TW" sz="2400" dirty="0" smtClean="0">
                <a:latin typeface="標楷體" pitchFamily="65" charset="-120"/>
                <a:ea typeface="標楷體" pitchFamily="65" charset="-120"/>
              </a:rPr>
              <a:t>1. </a:t>
            </a:r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太陽電池</a:t>
            </a:r>
            <a:br>
              <a:rPr lang="zh-TW" altLang="en-US" sz="2400" dirty="0" smtClean="0">
                <a:latin typeface="標楷體" pitchFamily="65" charset="-120"/>
                <a:ea typeface="標楷體" pitchFamily="65" charset="-120"/>
              </a:rPr>
            </a:br>
            <a:r>
              <a:rPr lang="en-US" altLang="zh-TW" sz="2400" dirty="0" smtClean="0">
                <a:latin typeface="標楷體" pitchFamily="65" charset="-120"/>
                <a:ea typeface="標楷體" pitchFamily="65" charset="-120"/>
              </a:rPr>
              <a:t>2. </a:t>
            </a:r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光電倍增管</a:t>
            </a:r>
            <a:endParaRPr lang="en-US" altLang="zh-TW" sz="2400" dirty="0" smtClean="0">
              <a:latin typeface="標楷體" pitchFamily="65" charset="-120"/>
              <a:ea typeface="標楷體" pitchFamily="65" charset="-120"/>
              <a:cs typeface="Times New Roman" pitchFamily="18" charset="0"/>
            </a:endParaRPr>
          </a:p>
          <a:p>
            <a:endParaRPr lang="zh-TW" altLang="en-US" sz="2400" dirty="0" smtClean="0">
              <a:latin typeface="標楷體" pitchFamily="65" charset="-120"/>
              <a:ea typeface="標楷體" pitchFamily="65" charset="-120"/>
            </a:endParaRPr>
          </a:p>
        </p:txBody>
      </p:sp>
      <p:grpSp>
        <p:nvGrpSpPr>
          <p:cNvPr id="24" name="群組 23"/>
          <p:cNvGrpSpPr/>
          <p:nvPr/>
        </p:nvGrpSpPr>
        <p:grpSpPr>
          <a:xfrm>
            <a:off x="3357554" y="5072074"/>
            <a:ext cx="2786082" cy="1714512"/>
            <a:chOff x="1022023" y="3558396"/>
            <a:chExt cx="4550109" cy="3013876"/>
          </a:xfrm>
        </p:grpSpPr>
        <p:sp>
          <p:nvSpPr>
            <p:cNvPr id="4" name="矩形 3"/>
            <p:cNvSpPr/>
            <p:nvPr/>
          </p:nvSpPr>
          <p:spPr>
            <a:xfrm>
              <a:off x="1142976" y="5357826"/>
              <a:ext cx="3786214" cy="121444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5" name="橢圓 4"/>
            <p:cNvSpPr/>
            <p:nvPr/>
          </p:nvSpPr>
          <p:spPr>
            <a:xfrm>
              <a:off x="3143240" y="5643578"/>
              <a:ext cx="142876" cy="142876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grpSp>
          <p:nvGrpSpPr>
            <p:cNvPr id="23" name="群組 22"/>
            <p:cNvGrpSpPr/>
            <p:nvPr/>
          </p:nvGrpSpPr>
          <p:grpSpPr>
            <a:xfrm>
              <a:off x="3357554" y="3929066"/>
              <a:ext cx="2214578" cy="1643074"/>
              <a:chOff x="3357554" y="3929066"/>
              <a:chExt cx="2214578" cy="1643074"/>
            </a:xfrm>
          </p:grpSpPr>
          <p:cxnSp>
            <p:nvCxnSpPr>
              <p:cNvPr id="18" name="直線單箭頭接點 17"/>
              <p:cNvCxnSpPr/>
              <p:nvPr/>
            </p:nvCxnSpPr>
            <p:spPr>
              <a:xfrm flipV="1">
                <a:off x="3357554" y="4429132"/>
                <a:ext cx="1214446" cy="1143008"/>
              </a:xfrm>
              <a:prstGeom prst="straightConnector1">
                <a:avLst/>
              </a:prstGeom>
              <a:ln w="25400">
                <a:solidFill>
                  <a:srgbClr val="00B05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9" name="文字方塊 18"/>
              <p:cNvSpPr txBox="1"/>
              <p:nvPr/>
            </p:nvSpPr>
            <p:spPr>
              <a:xfrm>
                <a:off x="4500562" y="3929066"/>
                <a:ext cx="1071570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TW" sz="3200" dirty="0" smtClean="0"/>
                  <a:t>e</a:t>
                </a:r>
                <a:r>
                  <a:rPr lang="en-US" altLang="zh-TW" sz="3200" baseline="30000" dirty="0" smtClean="0"/>
                  <a:t>-</a:t>
                </a:r>
                <a:endParaRPr lang="zh-TW" altLang="en-US" sz="3200" baseline="30000" dirty="0"/>
              </a:p>
            </p:txBody>
          </p:sp>
        </p:grpSp>
        <p:sp>
          <p:nvSpPr>
            <p:cNvPr id="20" name="文字方塊 19"/>
            <p:cNvSpPr txBox="1"/>
            <p:nvPr/>
          </p:nvSpPr>
          <p:spPr>
            <a:xfrm>
              <a:off x="2000232" y="4059800"/>
              <a:ext cx="135732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err="1" smtClean="0">
                  <a:latin typeface="標楷體" pitchFamily="65" charset="-120"/>
                  <a:ea typeface="標楷體" pitchFamily="65" charset="-120"/>
                </a:rPr>
                <a:t>h</a:t>
              </a:r>
              <a:r>
                <a:rPr lang="en-US" altLang="zh-TW" dirty="0" err="1" smtClean="0">
                  <a:latin typeface="標楷體" pitchFamily="65" charset="-120"/>
                  <a:ea typeface="標楷體" pitchFamily="65" charset="-120"/>
                </a:rPr>
                <a:t>ν</a:t>
              </a:r>
              <a:endParaRPr lang="zh-TW" altLang="en-US" dirty="0"/>
            </a:p>
          </p:txBody>
        </p:sp>
        <p:pic>
          <p:nvPicPr>
            <p:cNvPr id="6146" name="Picture 2" descr="C:\Users\sayes\AppData\Local\Microsoft\Windows\Temporary Internet Files\Content.IE5\3SKTZTPU\MC900391164[1].wmf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 rot="1279081" flipH="1">
              <a:off x="1022023" y="3558396"/>
              <a:ext cx="921957" cy="875995"/>
            </a:xfrm>
            <a:prstGeom prst="rect">
              <a:avLst/>
            </a:prstGeom>
            <a:noFill/>
          </p:spPr>
        </p:pic>
      </p:grpSp>
      <p:cxnSp>
        <p:nvCxnSpPr>
          <p:cNvPr id="21" name="直線單箭頭接點 20"/>
          <p:cNvCxnSpPr/>
          <p:nvPr/>
        </p:nvCxnSpPr>
        <p:spPr>
          <a:xfrm>
            <a:off x="3779912" y="5445224"/>
            <a:ext cx="792088" cy="792088"/>
          </a:xfrm>
          <a:prstGeom prst="straightConnector1">
            <a:avLst/>
          </a:prstGeom>
          <a:ln w="2540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理論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>
          <a:xfrm>
            <a:off x="0" y="2500306"/>
            <a:ext cx="5429256" cy="2757494"/>
          </a:xfrm>
        </p:spPr>
        <p:txBody>
          <a:bodyPr>
            <a:normAutofit/>
          </a:bodyPr>
          <a:lstStyle/>
          <a:p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能量足夠的光子照到金屬上時，</a:t>
            </a:r>
            <a:r>
              <a:rPr lang="en-US" altLang="zh-TW" sz="2400" dirty="0" smtClean="0">
                <a:latin typeface="標楷體" pitchFamily="65" charset="-120"/>
                <a:ea typeface="標楷體" pitchFamily="65" charset="-120"/>
              </a:rPr>
              <a:t/>
            </a:r>
            <a:br>
              <a:rPr lang="en-US" altLang="zh-TW" sz="2400" dirty="0" smtClean="0">
                <a:latin typeface="標楷體" pitchFamily="65" charset="-120"/>
                <a:ea typeface="標楷體" pitchFamily="65" charset="-120"/>
              </a:rPr>
            </a:br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會立即放射出一個電子，此電子稱為「光電子」，這種現象稱之為「光電效應」</a:t>
            </a:r>
            <a:r>
              <a:rPr lang="zh-TW" altLang="en-US" dirty="0" smtClean="0"/>
              <a:t>。</a:t>
            </a:r>
            <a:endParaRPr lang="en-US" altLang="zh-TW" dirty="0" smtClean="0"/>
          </a:p>
        </p:txBody>
      </p:sp>
      <p:sp>
        <p:nvSpPr>
          <p:cNvPr id="1027" name="AutoShape 3"/>
          <p:cNvSpPr>
            <a:spLocks noChangeArrowheads="1"/>
          </p:cNvSpPr>
          <p:nvPr/>
        </p:nvSpPr>
        <p:spPr bwMode="auto">
          <a:xfrm>
            <a:off x="6500830" y="5514992"/>
            <a:ext cx="571500" cy="342900"/>
          </a:xfrm>
          <a:prstGeom prst="flowChartProcess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zh-TW" alt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新細明體" pitchFamily="18" charset="-120"/>
                <a:cs typeface="新細明體" pitchFamily="18" charset="-120"/>
              </a:rPr>
              <a:t>圖</a:t>
            </a:r>
            <a:r>
              <a:rPr kumimoji="1" lang="en-US" altLang="zh-TW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新細明體" pitchFamily="18" charset="-120"/>
                <a:cs typeface="新細明體" pitchFamily="18" charset="-120"/>
              </a:rPr>
              <a:t>(</a:t>
            </a:r>
            <a:r>
              <a:rPr kumimoji="1" lang="zh-TW" alt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新細明體" pitchFamily="18" charset="-120"/>
                <a:cs typeface="新細明體" pitchFamily="18" charset="-120"/>
              </a:rPr>
              <a:t>一</a:t>
            </a:r>
            <a:r>
              <a:rPr kumimoji="1" lang="en-US" altLang="zh-TW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新細明體" pitchFamily="18" charset="-120"/>
                <a:cs typeface="新細明體" pitchFamily="18" charset="-120"/>
              </a:rPr>
              <a:t>)</a:t>
            </a:r>
            <a:endParaRPr kumimoji="1" lang="zh-TW" altLang="zh-TW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新細明體" pitchFamily="18" charset="-120"/>
              <a:cs typeface="新細明體" pitchFamily="18" charset="-120"/>
            </a:endParaRPr>
          </a:p>
        </p:txBody>
      </p:sp>
      <p:pic>
        <p:nvPicPr>
          <p:cNvPr id="4097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00694" y="1785926"/>
            <a:ext cx="3390900" cy="3314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25" name="直線單箭頭接點 24"/>
          <p:cNvCxnSpPr/>
          <p:nvPr/>
        </p:nvCxnSpPr>
        <p:spPr>
          <a:xfrm rot="5400000">
            <a:off x="6929454" y="3857628"/>
            <a:ext cx="285752" cy="1588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文字方塊 25"/>
          <p:cNvSpPr txBox="1"/>
          <p:nvPr/>
        </p:nvSpPr>
        <p:spPr>
          <a:xfrm>
            <a:off x="7215206" y="1428736"/>
            <a:ext cx="13573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 smtClean="0">
                <a:latin typeface="標楷體" pitchFamily="65" charset="-120"/>
                <a:ea typeface="標楷體" pitchFamily="65" charset="-120"/>
              </a:rPr>
              <a:t>h</a:t>
            </a:r>
            <a:r>
              <a:rPr lang="en-US" altLang="zh-TW" b="1" dirty="0" err="1" smtClean="0">
                <a:latin typeface="標楷體" pitchFamily="65" charset="-120"/>
                <a:ea typeface="標楷體" pitchFamily="65" charset="-120"/>
              </a:rPr>
              <a:t>ν</a:t>
            </a:r>
            <a:endParaRPr lang="zh-TW" altLang="en-US" b="1" dirty="0"/>
          </a:p>
        </p:txBody>
      </p:sp>
      <p:grpSp>
        <p:nvGrpSpPr>
          <p:cNvPr id="28" name="群組 27"/>
          <p:cNvGrpSpPr/>
          <p:nvPr/>
        </p:nvGrpSpPr>
        <p:grpSpPr>
          <a:xfrm rot="2495244">
            <a:off x="6718371" y="1567542"/>
            <a:ext cx="2310316" cy="1059108"/>
            <a:chOff x="3008459" y="3284432"/>
            <a:chExt cx="2773197" cy="1327654"/>
          </a:xfrm>
        </p:grpSpPr>
        <p:cxnSp>
          <p:nvCxnSpPr>
            <p:cNvPr id="29" name="直線單箭頭接點 28"/>
            <p:cNvCxnSpPr/>
            <p:nvPr/>
          </p:nvCxnSpPr>
          <p:spPr>
            <a:xfrm rot="19104756">
              <a:off x="3008459" y="4611324"/>
              <a:ext cx="2771914" cy="762"/>
            </a:xfrm>
            <a:prstGeom prst="straightConnector1">
              <a:avLst/>
            </a:prstGeom>
            <a:ln w="25400">
              <a:solidFill>
                <a:srgbClr val="00B05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文字方塊 29"/>
            <p:cNvSpPr txBox="1"/>
            <p:nvPr/>
          </p:nvSpPr>
          <p:spPr>
            <a:xfrm rot="18991880">
              <a:off x="4177621" y="3284432"/>
              <a:ext cx="1604035" cy="73304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3200" dirty="0" smtClean="0"/>
                <a:t>e</a:t>
              </a:r>
              <a:r>
                <a:rPr lang="en-US" altLang="zh-TW" sz="3200" baseline="30000" dirty="0" smtClean="0"/>
                <a:t>-</a:t>
              </a:r>
              <a:endParaRPr lang="zh-TW" altLang="en-US" sz="3200" baseline="30000" dirty="0"/>
            </a:p>
          </p:txBody>
        </p:sp>
      </p:grpSp>
      <p:cxnSp>
        <p:nvCxnSpPr>
          <p:cNvPr id="33" name="直線單箭頭接點 32"/>
          <p:cNvCxnSpPr/>
          <p:nvPr/>
        </p:nvCxnSpPr>
        <p:spPr>
          <a:xfrm>
            <a:off x="8510668" y="3256520"/>
            <a:ext cx="388708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線單箭頭接點 20"/>
          <p:cNvCxnSpPr/>
          <p:nvPr/>
        </p:nvCxnSpPr>
        <p:spPr>
          <a:xfrm flipH="1">
            <a:off x="6444208" y="1700808"/>
            <a:ext cx="792088" cy="648072"/>
          </a:xfrm>
          <a:prstGeom prst="straightConnector1">
            <a:avLst/>
          </a:prstGeom>
          <a:ln w="1905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線單箭頭接點 14"/>
          <p:cNvCxnSpPr/>
          <p:nvPr/>
        </p:nvCxnSpPr>
        <p:spPr>
          <a:xfrm>
            <a:off x="8676456" y="2492896"/>
            <a:ext cx="0" cy="1224136"/>
          </a:xfrm>
          <a:prstGeom prst="straightConnector1">
            <a:avLst/>
          </a:prstGeom>
          <a:ln w="254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5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-2700000">
                                      <p:cBhvr>
                                        <p:cTn id="18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理論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>
          <a:xfrm>
            <a:off x="1142976" y="1600200"/>
            <a:ext cx="7715272" cy="4495800"/>
          </a:xfrm>
        </p:spPr>
        <p:txBody>
          <a:bodyPr>
            <a:normAutofit/>
          </a:bodyPr>
          <a:lstStyle/>
          <a:p>
            <a:r>
              <a:rPr lang="en-US" sz="2400" dirty="0" smtClean="0">
                <a:latin typeface="標楷體" pitchFamily="65" charset="-120"/>
                <a:ea typeface="標楷體" pitchFamily="65" charset="-120"/>
              </a:rPr>
              <a:t>Einstein's</a:t>
            </a:r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的光電子能量公式</a:t>
            </a:r>
          </a:p>
          <a:p>
            <a:pPr algn="ctr">
              <a:buNone/>
            </a:pPr>
            <a:r>
              <a:rPr lang="en-US" sz="3200" dirty="0" smtClean="0">
                <a:latin typeface="標楷體" pitchFamily="65" charset="-120"/>
                <a:ea typeface="標楷體" pitchFamily="65" charset="-120"/>
              </a:rPr>
              <a:t>E</a:t>
            </a:r>
            <a:r>
              <a:rPr lang="zh-TW" altLang="en-US" sz="3200" dirty="0" smtClean="0">
                <a:latin typeface="標楷體" pitchFamily="65" charset="-120"/>
                <a:ea typeface="標楷體" pitchFamily="65" charset="-120"/>
              </a:rPr>
              <a:t>＝</a:t>
            </a:r>
            <a:r>
              <a:rPr lang="en-US" sz="3200" dirty="0" err="1" smtClean="0">
                <a:latin typeface="標楷體" pitchFamily="65" charset="-120"/>
                <a:ea typeface="標楷體" pitchFamily="65" charset="-120"/>
              </a:rPr>
              <a:t>h</a:t>
            </a:r>
            <a:r>
              <a:rPr lang="en-US" altLang="zh-TW" sz="3200" dirty="0" err="1" smtClean="0">
                <a:latin typeface="標楷體" pitchFamily="65" charset="-120"/>
                <a:ea typeface="標楷體" pitchFamily="65" charset="-120"/>
              </a:rPr>
              <a:t>ν</a:t>
            </a:r>
            <a:r>
              <a:rPr lang="zh-TW" altLang="en-US" sz="3200" dirty="0" smtClean="0">
                <a:latin typeface="標楷體" pitchFamily="65" charset="-120"/>
                <a:ea typeface="標楷體" pitchFamily="65" charset="-120"/>
              </a:rPr>
              <a:t>－</a:t>
            </a:r>
            <a:r>
              <a:rPr lang="en-US" altLang="zh-TW" sz="3200" dirty="0" smtClean="0">
                <a:latin typeface="標楷體" pitchFamily="65" charset="-120"/>
                <a:ea typeface="標楷體" pitchFamily="65" charset="-120"/>
              </a:rPr>
              <a:t>ψ</a:t>
            </a:r>
            <a:r>
              <a:rPr lang="en-US" sz="3200" dirty="0" smtClean="0">
                <a:latin typeface="標楷體" pitchFamily="65" charset="-120"/>
                <a:ea typeface="標楷體" pitchFamily="65" charset="-120"/>
              </a:rPr>
              <a:t>	</a:t>
            </a:r>
            <a:endParaRPr lang="zh-TW" altLang="en-US" sz="3200" dirty="0" smtClean="0">
              <a:latin typeface="標楷體" pitchFamily="65" charset="-120"/>
              <a:ea typeface="標楷體" pitchFamily="65" charset="-120"/>
            </a:endParaRPr>
          </a:p>
          <a:p>
            <a:pPr>
              <a:buNone/>
            </a:pPr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Ｅ：光電子動能</a:t>
            </a:r>
          </a:p>
          <a:p>
            <a:pPr>
              <a:buNone/>
            </a:pPr>
            <a:r>
              <a:rPr lang="en-US" altLang="zh-TW" sz="2400" dirty="0" smtClean="0">
                <a:latin typeface="標楷體" pitchFamily="65" charset="-120"/>
                <a:ea typeface="標楷體" pitchFamily="65" charset="-120"/>
              </a:rPr>
              <a:t>ν</a:t>
            </a:r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：入射光頻率</a:t>
            </a:r>
          </a:p>
          <a:p>
            <a:pPr>
              <a:buNone/>
            </a:pPr>
            <a:r>
              <a:rPr lang="el-GR" altLang="zh-TW" sz="2400" dirty="0" smtClean="0">
                <a:latin typeface="標楷體" pitchFamily="65" charset="-120"/>
                <a:ea typeface="標楷體" pitchFamily="65" charset="-120"/>
              </a:rPr>
              <a:t>Ψ</a:t>
            </a:r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：金屬功函數</a:t>
            </a:r>
            <a:r>
              <a:rPr lang="en-US" sz="2400" dirty="0" smtClean="0">
                <a:latin typeface="標楷體" pitchFamily="65" charset="-120"/>
                <a:ea typeface="標楷體" pitchFamily="65" charset="-120"/>
              </a:rPr>
              <a:t>(work function)</a:t>
            </a:r>
            <a:endParaRPr lang="en-US" altLang="zh-TW" sz="2400" dirty="0" smtClean="0">
              <a:latin typeface="標楷體" pitchFamily="65" charset="-120"/>
              <a:ea typeface="標楷體" pitchFamily="65" charset="-120"/>
            </a:endParaRPr>
          </a:p>
          <a:p>
            <a:pPr>
              <a:buNone/>
            </a:pPr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ｈ：蒲朗克常數（</a:t>
            </a:r>
            <a:r>
              <a:rPr lang="en-US" sz="2400" dirty="0" smtClean="0">
                <a:latin typeface="標楷體" pitchFamily="65" charset="-120"/>
                <a:ea typeface="標楷體" pitchFamily="65" charset="-120"/>
              </a:rPr>
              <a:t>6.63×10</a:t>
            </a:r>
            <a:r>
              <a:rPr lang="en-US" sz="2400" baseline="30000" dirty="0" smtClean="0">
                <a:latin typeface="標楷體" pitchFamily="65" charset="-120"/>
                <a:ea typeface="標楷體" pitchFamily="65" charset="-120"/>
              </a:rPr>
              <a:t>-34</a:t>
            </a:r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焦耳．秒）</a:t>
            </a:r>
          </a:p>
          <a:p>
            <a:pPr>
              <a:buNone/>
            </a:pPr>
            <a:endParaRPr lang="en-US" altLang="zh-TW" sz="2400" dirty="0" smtClean="0">
              <a:latin typeface="標楷體" pitchFamily="65" charset="-120"/>
              <a:ea typeface="標楷體" pitchFamily="65" charset="-120"/>
            </a:endParaRPr>
          </a:p>
          <a:p>
            <a:pPr>
              <a:buNone/>
            </a:pPr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  光電子動能與入射光頻率為線性關係。</a:t>
            </a:r>
          </a:p>
          <a:p>
            <a:endParaRPr lang="en-US" altLang="zh-TW" sz="2400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功函數</a:t>
            </a:r>
            <a:r>
              <a:rPr lang="en-US" altLang="zh-TW" dirty="0" smtClean="0"/>
              <a:t>(</a:t>
            </a:r>
            <a:r>
              <a:rPr lang="zh-TW" altLang="en-US" dirty="0" smtClean="0"/>
              <a:t>補充</a:t>
            </a:r>
            <a:r>
              <a:rPr lang="en-US" altLang="zh-TW" dirty="0" smtClean="0"/>
              <a:t>)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是指要使一粒電子立即從固體表面中逸出，所必須提供的最小能量。不同金屬因電子填入軌域的不同，所以具有不同的功函數</a:t>
            </a:r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15616" y="3284984"/>
            <a:ext cx="3762375" cy="2628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量測方法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>
          <a:xfrm>
            <a:off x="0" y="2571744"/>
            <a:ext cx="5286380" cy="3381380"/>
          </a:xfrm>
        </p:spPr>
        <p:txBody>
          <a:bodyPr>
            <a:normAutofit fontScale="70000" lnSpcReduction="20000"/>
          </a:bodyPr>
          <a:lstStyle/>
          <a:p>
            <a:endParaRPr lang="en-US" altLang="zh-TW" sz="3100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3100" dirty="0" smtClean="0">
                <a:latin typeface="標楷體" pitchFamily="65" charset="-120"/>
                <a:ea typeface="標楷體" pitchFamily="65" charset="-120"/>
              </a:rPr>
              <a:t>實驗改變入射光頻率，分別測出其所對應的截流電壓</a:t>
            </a:r>
            <a:r>
              <a:rPr lang="en-US" sz="3100" dirty="0" smtClean="0">
                <a:latin typeface="標楷體" pitchFamily="65" charset="-120"/>
                <a:ea typeface="標楷體" pitchFamily="65" charset="-120"/>
              </a:rPr>
              <a:t>V</a:t>
            </a:r>
            <a:r>
              <a:rPr lang="zh-TW" altLang="en-US" sz="3100" dirty="0" smtClean="0">
                <a:latin typeface="標楷體" pitchFamily="65" charset="-120"/>
                <a:ea typeface="標楷體" pitchFamily="65" charset="-120"/>
              </a:rPr>
              <a:t>，由公式知道，</a:t>
            </a:r>
            <a:r>
              <a:rPr lang="en-US" altLang="zh-TW" sz="3100" dirty="0" smtClean="0">
                <a:latin typeface="標楷體" pitchFamily="65" charset="-120"/>
                <a:ea typeface="標楷體" pitchFamily="65" charset="-120"/>
              </a:rPr>
              <a:t/>
            </a:r>
            <a:br>
              <a:rPr lang="en-US" altLang="zh-TW" sz="3100" dirty="0" smtClean="0">
                <a:latin typeface="標楷體" pitchFamily="65" charset="-120"/>
                <a:ea typeface="標楷體" pitchFamily="65" charset="-120"/>
              </a:rPr>
            </a:br>
            <a:endParaRPr lang="zh-TW" altLang="en-US" sz="3100" dirty="0" smtClean="0">
              <a:latin typeface="標楷體" pitchFamily="65" charset="-120"/>
              <a:ea typeface="標楷體" pitchFamily="65" charset="-120"/>
            </a:endParaRPr>
          </a:p>
          <a:p>
            <a:pPr>
              <a:buNone/>
            </a:pPr>
            <a:r>
              <a:rPr lang="zh-TW" altLang="en-US" sz="3100" dirty="0" smtClean="0">
                <a:latin typeface="標楷體" pitchFamily="65" charset="-120"/>
                <a:ea typeface="標楷體" pitchFamily="65" charset="-120"/>
              </a:rPr>
              <a:t>  </a:t>
            </a:r>
            <a:endParaRPr lang="en-US" altLang="zh-TW" sz="3100" dirty="0" smtClean="0">
              <a:latin typeface="標楷體" pitchFamily="65" charset="-120"/>
              <a:ea typeface="標楷體" pitchFamily="65" charset="-120"/>
            </a:endParaRPr>
          </a:p>
          <a:p>
            <a:pPr>
              <a:buNone/>
            </a:pPr>
            <a:endParaRPr lang="en-US" altLang="zh-TW" sz="3100" dirty="0" smtClean="0">
              <a:latin typeface="標楷體" pitchFamily="65" charset="-120"/>
              <a:ea typeface="標楷體" pitchFamily="65" charset="-120"/>
            </a:endParaRPr>
          </a:p>
          <a:p>
            <a:pPr>
              <a:buNone/>
            </a:pPr>
            <a:r>
              <a:rPr lang="zh-TW" altLang="en-US" sz="3100" dirty="0" smtClean="0">
                <a:latin typeface="標楷體" pitchFamily="65" charset="-120"/>
                <a:ea typeface="標楷體" pitchFamily="65" charset="-120"/>
              </a:rPr>
              <a:t>若用</a:t>
            </a:r>
            <a:r>
              <a:rPr lang="en-US" altLang="zh-TW" sz="3100" dirty="0" smtClean="0">
                <a:latin typeface="標楷體" pitchFamily="65" charset="-120"/>
                <a:ea typeface="標楷體" pitchFamily="65" charset="-120"/>
              </a:rPr>
              <a:t>ν</a:t>
            </a:r>
            <a:r>
              <a:rPr lang="zh-TW" altLang="en-US" sz="3100" dirty="0" smtClean="0">
                <a:latin typeface="標楷體" pitchFamily="65" charset="-120"/>
                <a:ea typeface="標楷體" pitchFamily="65" charset="-120"/>
              </a:rPr>
              <a:t>為</a:t>
            </a:r>
            <a:r>
              <a:rPr lang="en-US" sz="3100" dirty="0" smtClean="0">
                <a:latin typeface="標楷體" pitchFamily="65" charset="-120"/>
                <a:ea typeface="標楷體" pitchFamily="65" charset="-120"/>
              </a:rPr>
              <a:t>x</a:t>
            </a:r>
            <a:r>
              <a:rPr lang="zh-TW" altLang="en-US" sz="3100" dirty="0" smtClean="0">
                <a:latin typeface="標楷體" pitchFamily="65" charset="-120"/>
                <a:ea typeface="標楷體" pitchFamily="65" charset="-120"/>
              </a:rPr>
              <a:t>軸，</a:t>
            </a:r>
            <a:r>
              <a:rPr lang="en-US" sz="3100" dirty="0" smtClean="0">
                <a:latin typeface="標楷體" pitchFamily="65" charset="-120"/>
                <a:ea typeface="標楷體" pitchFamily="65" charset="-120"/>
              </a:rPr>
              <a:t>V</a:t>
            </a:r>
            <a:r>
              <a:rPr lang="zh-TW" altLang="en-US" sz="3100" dirty="0" smtClean="0">
                <a:latin typeface="標楷體" pitchFamily="65" charset="-120"/>
                <a:ea typeface="標楷體" pitchFamily="65" charset="-120"/>
              </a:rPr>
              <a:t>為</a:t>
            </a:r>
            <a:r>
              <a:rPr lang="en-US" sz="3100" dirty="0" smtClean="0">
                <a:latin typeface="標楷體" pitchFamily="65" charset="-120"/>
                <a:ea typeface="標楷體" pitchFamily="65" charset="-120"/>
              </a:rPr>
              <a:t>y</a:t>
            </a:r>
            <a:r>
              <a:rPr lang="zh-TW" altLang="en-US" sz="3100" dirty="0" smtClean="0">
                <a:latin typeface="標楷體" pitchFamily="65" charset="-120"/>
                <a:ea typeface="標楷體" pitchFamily="65" charset="-120"/>
              </a:rPr>
              <a:t>軸，可繪出一直線函數圖，量出其斜率</a:t>
            </a:r>
            <a:r>
              <a:rPr lang="en-US" sz="3100" dirty="0" smtClean="0">
                <a:latin typeface="標楷體" pitchFamily="65" charset="-120"/>
                <a:ea typeface="標楷體" pitchFamily="65" charset="-120"/>
              </a:rPr>
              <a:t>m</a:t>
            </a:r>
            <a:r>
              <a:rPr lang="zh-TW" altLang="en-US" sz="3100" dirty="0" smtClean="0">
                <a:latin typeface="標楷體" pitchFamily="65" charset="-120"/>
                <a:ea typeface="標楷體" pitchFamily="65" charset="-120"/>
              </a:rPr>
              <a:t>，即可求得蒲朗克常數</a:t>
            </a:r>
          </a:p>
          <a:p>
            <a:pPr>
              <a:buNone/>
            </a:pPr>
            <a:r>
              <a:rPr lang="en-US" sz="3100" dirty="0" smtClean="0">
                <a:latin typeface="標楷體" pitchFamily="65" charset="-120"/>
                <a:ea typeface="標楷體" pitchFamily="65" charset="-120"/>
              </a:rPr>
              <a:t>   h</a:t>
            </a:r>
            <a:r>
              <a:rPr lang="zh-TW" altLang="en-US" sz="3100" dirty="0" smtClean="0">
                <a:latin typeface="標楷體" pitchFamily="65" charset="-120"/>
                <a:ea typeface="標楷體" pitchFamily="65" charset="-120"/>
              </a:rPr>
              <a:t>＝</a:t>
            </a:r>
            <a:r>
              <a:rPr lang="en-US" sz="3100" dirty="0" smtClean="0">
                <a:latin typeface="標楷體" pitchFamily="65" charset="-120"/>
                <a:ea typeface="標楷體" pitchFamily="65" charset="-120"/>
              </a:rPr>
              <a:t>m</a:t>
            </a:r>
            <a:r>
              <a:rPr lang="zh-TW" altLang="en-US" sz="3100" dirty="0" smtClean="0">
                <a:latin typeface="標楷體" pitchFamily="65" charset="-120"/>
                <a:ea typeface="標楷體" pitchFamily="65" charset="-120"/>
              </a:rPr>
              <a:t>．</a:t>
            </a:r>
            <a:r>
              <a:rPr lang="en-US" sz="3100" dirty="0" smtClean="0">
                <a:latin typeface="標楷體" pitchFamily="65" charset="-120"/>
                <a:ea typeface="標楷體" pitchFamily="65" charset="-120"/>
              </a:rPr>
              <a:t>e</a:t>
            </a:r>
            <a:endParaRPr lang="zh-TW" altLang="en-US" sz="3100" dirty="0" smtClean="0">
              <a:latin typeface="標楷體" pitchFamily="65" charset="-120"/>
              <a:ea typeface="標楷體" pitchFamily="65" charset="-120"/>
            </a:endParaRPr>
          </a:p>
          <a:p>
            <a:endParaRPr lang="en-US" altLang="zh-TW" sz="2400" dirty="0" smtClean="0"/>
          </a:p>
          <a:p>
            <a:endParaRPr lang="en-US" altLang="zh-TW" sz="2400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1027" name="AutoShape 3"/>
          <p:cNvSpPr>
            <a:spLocks noChangeArrowheads="1"/>
          </p:cNvSpPr>
          <p:nvPr/>
        </p:nvSpPr>
        <p:spPr bwMode="auto">
          <a:xfrm>
            <a:off x="6500830" y="5514992"/>
            <a:ext cx="571500" cy="342900"/>
          </a:xfrm>
          <a:prstGeom prst="flowChartProcess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zh-TW" alt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新細明體" pitchFamily="18" charset="-120"/>
                <a:cs typeface="新細明體" pitchFamily="18" charset="-120"/>
              </a:rPr>
              <a:t>圖</a:t>
            </a:r>
            <a:r>
              <a:rPr kumimoji="1" lang="en-US" altLang="zh-TW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新細明體" pitchFamily="18" charset="-120"/>
                <a:cs typeface="新細明體" pitchFamily="18" charset="-120"/>
              </a:rPr>
              <a:t>(</a:t>
            </a:r>
            <a:r>
              <a:rPr kumimoji="1" lang="zh-TW" alt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新細明體" pitchFamily="18" charset="-120"/>
                <a:cs typeface="新細明體" pitchFamily="18" charset="-120"/>
              </a:rPr>
              <a:t>一</a:t>
            </a:r>
            <a:r>
              <a:rPr kumimoji="1" lang="en-US" altLang="zh-TW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新細明體" pitchFamily="18" charset="-120"/>
                <a:cs typeface="新細明體" pitchFamily="18" charset="-120"/>
              </a:rPr>
              <a:t>)</a:t>
            </a:r>
            <a:endParaRPr kumimoji="1" lang="zh-TW" altLang="zh-TW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新細明體" pitchFamily="18" charset="-120"/>
              <a:cs typeface="新細明體" pitchFamily="18" charset="-120"/>
            </a:endParaRPr>
          </a:p>
        </p:txBody>
      </p:sp>
      <p:cxnSp>
        <p:nvCxnSpPr>
          <p:cNvPr id="7" name="直線接點 6"/>
          <p:cNvCxnSpPr/>
          <p:nvPr/>
        </p:nvCxnSpPr>
        <p:spPr>
          <a:xfrm>
            <a:off x="5481840" y="4329413"/>
            <a:ext cx="714380" cy="1588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050" name="Object 2"/>
          <p:cNvGraphicFramePr>
            <a:graphicFrameLocks noChangeAspect="1"/>
          </p:cNvGraphicFramePr>
          <p:nvPr/>
        </p:nvGraphicFramePr>
        <p:xfrm>
          <a:off x="904867" y="3571876"/>
          <a:ext cx="2524125" cy="696912"/>
        </p:xfrm>
        <a:graphic>
          <a:graphicData uri="http://schemas.openxmlformats.org/presentationml/2006/ole">
            <p:oleObj spid="_x0000_s2050" name="Equation" r:id="rId3" imgW="761760" imgH="393480" progId="Equation.3">
              <p:embed/>
            </p:oleObj>
          </a:graphicData>
        </a:graphic>
      </p:graphicFrame>
      <p:pic>
        <p:nvPicPr>
          <p:cNvPr id="12" name="Picture 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500694" y="1857364"/>
            <a:ext cx="3390900" cy="3314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8" name="文字方塊 17"/>
          <p:cNvSpPr txBox="1"/>
          <p:nvPr/>
        </p:nvSpPr>
        <p:spPr>
          <a:xfrm>
            <a:off x="7215206" y="1428736"/>
            <a:ext cx="13573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 smtClean="0">
                <a:latin typeface="標楷體" pitchFamily="65" charset="-120"/>
                <a:ea typeface="標楷體" pitchFamily="65" charset="-120"/>
              </a:rPr>
              <a:t>h</a:t>
            </a:r>
            <a:r>
              <a:rPr lang="en-US" altLang="zh-TW" b="1" dirty="0" err="1" smtClean="0">
                <a:latin typeface="標楷體" pitchFamily="65" charset="-120"/>
                <a:ea typeface="標楷體" pitchFamily="65" charset="-120"/>
              </a:rPr>
              <a:t>ν</a:t>
            </a:r>
            <a:endParaRPr lang="zh-TW" altLang="en-US" b="1" dirty="0"/>
          </a:p>
        </p:txBody>
      </p:sp>
      <p:grpSp>
        <p:nvGrpSpPr>
          <p:cNvPr id="22" name="群組 21"/>
          <p:cNvGrpSpPr/>
          <p:nvPr/>
        </p:nvGrpSpPr>
        <p:grpSpPr>
          <a:xfrm rot="2495244">
            <a:off x="6717575" y="1619407"/>
            <a:ext cx="2309247" cy="1078544"/>
            <a:chOff x="3017318" y="3284432"/>
            <a:chExt cx="2771914" cy="1352018"/>
          </a:xfrm>
        </p:grpSpPr>
        <p:cxnSp>
          <p:nvCxnSpPr>
            <p:cNvPr id="23" name="直線單箭頭接點 22"/>
            <p:cNvCxnSpPr/>
            <p:nvPr/>
          </p:nvCxnSpPr>
          <p:spPr>
            <a:xfrm rot="19104756">
              <a:off x="3017318" y="4607811"/>
              <a:ext cx="2771914" cy="28639"/>
            </a:xfrm>
            <a:prstGeom prst="straightConnector1">
              <a:avLst/>
            </a:prstGeom>
            <a:ln w="25400">
              <a:solidFill>
                <a:srgbClr val="00B05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文字方塊 23"/>
            <p:cNvSpPr txBox="1"/>
            <p:nvPr/>
          </p:nvSpPr>
          <p:spPr>
            <a:xfrm rot="18991880">
              <a:off x="4177621" y="3284432"/>
              <a:ext cx="1604035" cy="73304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3200" dirty="0" smtClean="0"/>
                <a:t>e</a:t>
              </a:r>
              <a:r>
                <a:rPr lang="en-US" altLang="zh-TW" sz="3200" baseline="30000" dirty="0" smtClean="0"/>
                <a:t>-</a:t>
              </a:r>
              <a:endParaRPr lang="zh-TW" altLang="en-US" sz="3200" baseline="30000" dirty="0"/>
            </a:p>
          </p:txBody>
        </p:sp>
      </p:grpSp>
      <p:cxnSp>
        <p:nvCxnSpPr>
          <p:cNvPr id="28" name="直線單箭頭接點 27"/>
          <p:cNvCxnSpPr/>
          <p:nvPr/>
        </p:nvCxnSpPr>
        <p:spPr>
          <a:xfrm flipV="1">
            <a:off x="8468432" y="3203800"/>
            <a:ext cx="428628" cy="285752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0" name="群組 29"/>
          <p:cNvGrpSpPr/>
          <p:nvPr/>
        </p:nvGrpSpPr>
        <p:grpSpPr>
          <a:xfrm>
            <a:off x="6044304" y="3632428"/>
            <a:ext cx="1029614" cy="440308"/>
            <a:chOff x="6044304" y="3632428"/>
            <a:chExt cx="1029614" cy="440308"/>
          </a:xfrm>
        </p:grpSpPr>
        <p:cxnSp>
          <p:nvCxnSpPr>
            <p:cNvPr id="26" name="直線單箭頭接點 25"/>
            <p:cNvCxnSpPr/>
            <p:nvPr/>
          </p:nvCxnSpPr>
          <p:spPr>
            <a:xfrm rot="5400000">
              <a:off x="6930248" y="3929066"/>
              <a:ext cx="285752" cy="1588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9" name="矩形 28"/>
            <p:cNvSpPr/>
            <p:nvPr/>
          </p:nvSpPr>
          <p:spPr>
            <a:xfrm>
              <a:off x="6044304" y="3632428"/>
              <a:ext cx="1000132" cy="28575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sp>
        <p:nvSpPr>
          <p:cNvPr id="32" name="向下箭號 31"/>
          <p:cNvSpPr/>
          <p:nvPr/>
        </p:nvSpPr>
        <p:spPr>
          <a:xfrm flipV="1">
            <a:off x="8572528" y="3571876"/>
            <a:ext cx="214314" cy="50006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3" name="文字方塊 32"/>
          <p:cNvSpPr txBox="1"/>
          <p:nvPr/>
        </p:nvSpPr>
        <p:spPr>
          <a:xfrm>
            <a:off x="7858148" y="4143380"/>
            <a:ext cx="12144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 smtClean="0"/>
              <a:t>逆向偏壓</a:t>
            </a:r>
            <a:endParaRPr lang="zh-TW" altLang="en-US" dirty="0"/>
          </a:p>
        </p:txBody>
      </p:sp>
      <p:sp>
        <p:nvSpPr>
          <p:cNvPr id="35" name="文字方塊 34"/>
          <p:cNvSpPr txBox="1"/>
          <p:nvPr/>
        </p:nvSpPr>
        <p:spPr>
          <a:xfrm>
            <a:off x="142844" y="1714488"/>
            <a:ext cx="500066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200" dirty="0" smtClean="0">
                <a:latin typeface="標楷體" pitchFamily="65" charset="-120"/>
                <a:ea typeface="標楷體" pitchFamily="65" charset="-120"/>
              </a:rPr>
              <a:t>改變電阻</a:t>
            </a:r>
            <a:r>
              <a:rPr lang="en-US" sz="2200" dirty="0" smtClean="0">
                <a:latin typeface="標楷體" pitchFamily="65" charset="-120"/>
                <a:ea typeface="標楷體" pitchFamily="65" charset="-120"/>
              </a:rPr>
              <a:t>C</a:t>
            </a:r>
            <a:r>
              <a:rPr lang="zh-TW" altLang="en-US" sz="2200" dirty="0" smtClean="0">
                <a:latin typeface="標楷體" pitchFamily="65" charset="-120"/>
                <a:ea typeface="標楷體" pitchFamily="65" charset="-120"/>
              </a:rPr>
              <a:t>接點，測量</a:t>
            </a:r>
            <a:r>
              <a:rPr lang="en-US" sz="2200" dirty="0" smtClean="0">
                <a:latin typeface="標楷體" pitchFamily="65" charset="-120"/>
                <a:ea typeface="標楷體" pitchFamily="65" charset="-120"/>
              </a:rPr>
              <a:t>A</a:t>
            </a:r>
            <a:r>
              <a:rPr lang="zh-TW" altLang="en-US" sz="2200" dirty="0" smtClean="0">
                <a:latin typeface="標楷體" pitchFamily="65" charset="-120"/>
                <a:ea typeface="標楷體" pitchFamily="65" charset="-120"/>
              </a:rPr>
              <a:t>、</a:t>
            </a:r>
            <a:r>
              <a:rPr lang="en-US" sz="2200" dirty="0" smtClean="0">
                <a:latin typeface="標楷體" pitchFamily="65" charset="-120"/>
                <a:ea typeface="標楷體" pitchFamily="65" charset="-120"/>
              </a:rPr>
              <a:t>K</a:t>
            </a:r>
            <a:r>
              <a:rPr lang="zh-TW" altLang="en-US" sz="2200" dirty="0" smtClean="0">
                <a:latin typeface="標楷體" pitchFamily="65" charset="-120"/>
                <a:ea typeface="標楷體" pitchFamily="65" charset="-120"/>
              </a:rPr>
              <a:t>間的逆向電壓</a:t>
            </a:r>
            <a:r>
              <a:rPr lang="en-US" sz="2200" dirty="0" smtClean="0">
                <a:latin typeface="標楷體" pitchFamily="65" charset="-120"/>
                <a:ea typeface="標楷體" pitchFamily="65" charset="-120"/>
              </a:rPr>
              <a:t>V</a:t>
            </a:r>
            <a:r>
              <a:rPr lang="zh-TW" altLang="en-US" sz="2200" dirty="0" smtClean="0">
                <a:latin typeface="標楷體" pitchFamily="65" charset="-120"/>
                <a:ea typeface="標楷體" pitchFamily="65" charset="-120"/>
              </a:rPr>
              <a:t>，即為「截流電壓」。由此截流電壓，即可算出光電子的最大動能</a:t>
            </a:r>
            <a:r>
              <a:rPr lang="en-US" sz="2200" dirty="0" smtClean="0">
                <a:latin typeface="標楷體" pitchFamily="65" charset="-120"/>
                <a:ea typeface="標楷體" pitchFamily="65" charset="-120"/>
              </a:rPr>
              <a:t>E</a:t>
            </a:r>
            <a:r>
              <a:rPr lang="zh-TW" altLang="en-US" sz="2200" dirty="0" smtClean="0">
                <a:latin typeface="標楷體" pitchFamily="65" charset="-120"/>
                <a:ea typeface="標楷體" pitchFamily="65" charset="-120"/>
              </a:rPr>
              <a:t>＝</a:t>
            </a:r>
            <a:r>
              <a:rPr lang="en-US" sz="2200" dirty="0" err="1" smtClean="0">
                <a:latin typeface="標楷體" pitchFamily="65" charset="-120"/>
                <a:ea typeface="標楷體" pitchFamily="65" charset="-120"/>
              </a:rPr>
              <a:t>eV</a:t>
            </a:r>
            <a:r>
              <a:rPr lang="zh-TW" altLang="en-US" sz="2200" dirty="0" smtClean="0">
                <a:latin typeface="標楷體" pitchFamily="65" charset="-120"/>
                <a:ea typeface="標楷體" pitchFamily="65" charset="-120"/>
              </a:rPr>
              <a:t>。</a:t>
            </a:r>
            <a:endParaRPr lang="en-US" altLang="zh-TW" sz="2200" dirty="0" smtClean="0">
              <a:latin typeface="標楷體" pitchFamily="65" charset="-120"/>
              <a:ea typeface="標楷體" pitchFamily="65" charset="-120"/>
            </a:endParaRPr>
          </a:p>
          <a:p>
            <a:endParaRPr lang="zh-TW" altLang="en-US" dirty="0"/>
          </a:p>
        </p:txBody>
      </p:sp>
      <p:sp>
        <p:nvSpPr>
          <p:cNvPr id="37" name="橢圓 36"/>
          <p:cNvSpPr/>
          <p:nvPr/>
        </p:nvSpPr>
        <p:spPr>
          <a:xfrm>
            <a:off x="7000892" y="3071810"/>
            <a:ext cx="214314" cy="214314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8" name="文字方塊 37"/>
          <p:cNvSpPr txBox="1"/>
          <p:nvPr/>
        </p:nvSpPr>
        <p:spPr>
          <a:xfrm>
            <a:off x="6951226" y="3000372"/>
            <a:ext cx="2143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/>
              <a:t>V</a:t>
            </a:r>
            <a:endParaRPr lang="zh-TW" altLang="en-US" dirty="0"/>
          </a:p>
        </p:txBody>
      </p:sp>
      <p:cxnSp>
        <p:nvCxnSpPr>
          <p:cNvPr id="40" name="直線接點 39"/>
          <p:cNvCxnSpPr/>
          <p:nvPr/>
        </p:nvCxnSpPr>
        <p:spPr>
          <a:xfrm>
            <a:off x="5632684" y="3180440"/>
            <a:ext cx="1357322" cy="158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直線接點 45"/>
          <p:cNvCxnSpPr/>
          <p:nvPr/>
        </p:nvCxnSpPr>
        <p:spPr>
          <a:xfrm flipV="1">
            <a:off x="7215206" y="3171142"/>
            <a:ext cx="1478426" cy="13896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文字方塊 30"/>
          <p:cNvSpPr txBox="1"/>
          <p:nvPr/>
        </p:nvSpPr>
        <p:spPr>
          <a:xfrm>
            <a:off x="7668344" y="2564904"/>
            <a:ext cx="16916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b="1" dirty="0" smtClean="0">
                <a:solidFill>
                  <a:srgbClr val="FF0000"/>
                </a:solidFill>
              </a:rPr>
              <a:t>光電流因逆向偏壓無法通過</a:t>
            </a:r>
            <a:endParaRPr lang="zh-TW" altLang="en-US" b="1" dirty="0">
              <a:solidFill>
                <a:srgbClr val="FF0000"/>
              </a:solidFill>
            </a:endParaRPr>
          </a:p>
        </p:txBody>
      </p:sp>
      <p:cxnSp>
        <p:nvCxnSpPr>
          <p:cNvPr id="36" name="直線單箭頭接點 35"/>
          <p:cNvCxnSpPr/>
          <p:nvPr/>
        </p:nvCxnSpPr>
        <p:spPr>
          <a:xfrm flipH="1">
            <a:off x="6444208" y="1700808"/>
            <a:ext cx="792088" cy="648072"/>
          </a:xfrm>
          <a:prstGeom prst="straightConnector1">
            <a:avLst/>
          </a:prstGeom>
          <a:ln w="1905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直線單箭頭接點 26"/>
          <p:cNvCxnSpPr>
            <a:stCxn id="32" idx="2"/>
          </p:cNvCxnSpPr>
          <p:nvPr/>
        </p:nvCxnSpPr>
        <p:spPr>
          <a:xfrm flipV="1">
            <a:off x="8679685" y="2564904"/>
            <a:ext cx="5155" cy="1006972"/>
          </a:xfrm>
          <a:prstGeom prst="straightConnector1">
            <a:avLst/>
          </a:prstGeom>
          <a:ln w="25400">
            <a:solidFill>
              <a:srgbClr val="00B050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4.44444E-6 L 0.0585 0.00115 " pathEditMode="relative" rAng="0" ptsTypes="AA">
                                      <p:cBhvr>
                                        <p:cTn id="6" dur="3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9" y="0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00000">
                                      <p:cBhvr>
                                        <p:cTn id="8" dur="3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9" presetID="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0" dur="2000" fill="hold"/>
                                        <p:tgtEl>
                                          <p:spTgt spid="3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1" presetID="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2" dur="2000" fill="hold"/>
                                        <p:tgtEl>
                                          <p:spTgt spid="33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3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4" dur="2000" fill="hold"/>
                                        <p:tgtEl>
                                          <p:spTgt spid="27"/>
                                        </p:tgtEl>
                                      </p:cBhvr>
                                      <p:by x="25000" y="2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6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32" grpId="0" animBg="1"/>
      <p:bldP spid="33" grpId="0"/>
      <p:bldP spid="3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儀器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zh-TW" altLang="en-US" dirty="0"/>
          </a:p>
        </p:txBody>
      </p:sp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2708920"/>
            <a:ext cx="6656933" cy="3229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向右箭號 7"/>
          <p:cNvSpPr/>
          <p:nvPr/>
        </p:nvSpPr>
        <p:spPr>
          <a:xfrm rot="21181488">
            <a:off x="3156960" y="3228604"/>
            <a:ext cx="2664296" cy="576064"/>
          </a:xfrm>
          <a:prstGeom prst="rightArrow">
            <a:avLst/>
          </a:prstGeom>
          <a:solidFill>
            <a:srgbClr val="FFFF00">
              <a:alpha val="29000"/>
            </a:srgbClr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10" name="直線單箭頭接點 9"/>
          <p:cNvCxnSpPr/>
          <p:nvPr/>
        </p:nvCxnSpPr>
        <p:spPr>
          <a:xfrm>
            <a:off x="2843808" y="2492896"/>
            <a:ext cx="0" cy="648072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文字方塊 11"/>
          <p:cNvSpPr txBox="1"/>
          <p:nvPr/>
        </p:nvSpPr>
        <p:spPr>
          <a:xfrm>
            <a:off x="6444208" y="1628800"/>
            <a:ext cx="18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b="1" dirty="0" smtClean="0"/>
              <a:t>導光管</a:t>
            </a:r>
            <a:r>
              <a:rPr lang="en-US" altLang="zh-TW" b="1" dirty="0" smtClean="0"/>
              <a:t>(</a:t>
            </a:r>
            <a:r>
              <a:rPr lang="zh-TW" altLang="en-US" b="1" dirty="0" smtClean="0"/>
              <a:t>收光處</a:t>
            </a:r>
            <a:r>
              <a:rPr lang="en-US" altLang="zh-TW" b="1" dirty="0" smtClean="0"/>
              <a:t>)</a:t>
            </a:r>
            <a:endParaRPr lang="zh-TW" altLang="en-US" b="1" dirty="0"/>
          </a:p>
        </p:txBody>
      </p:sp>
      <p:sp>
        <p:nvSpPr>
          <p:cNvPr id="9" name="文字方塊 8"/>
          <p:cNvSpPr txBox="1"/>
          <p:nvPr/>
        </p:nvSpPr>
        <p:spPr>
          <a:xfrm>
            <a:off x="2555776" y="2132856"/>
            <a:ext cx="1296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b="1" dirty="0" smtClean="0"/>
              <a:t>汞燈</a:t>
            </a:r>
            <a:endParaRPr lang="zh-TW" altLang="en-US" b="1" dirty="0"/>
          </a:p>
        </p:txBody>
      </p:sp>
      <p:cxnSp>
        <p:nvCxnSpPr>
          <p:cNvPr id="11" name="直線單箭頭接點 10"/>
          <p:cNvCxnSpPr/>
          <p:nvPr/>
        </p:nvCxnSpPr>
        <p:spPr>
          <a:xfrm>
            <a:off x="5004048" y="2204864"/>
            <a:ext cx="360040" cy="648072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文字方塊 13"/>
          <p:cNvSpPr txBox="1"/>
          <p:nvPr/>
        </p:nvSpPr>
        <p:spPr>
          <a:xfrm>
            <a:off x="4572000" y="1844824"/>
            <a:ext cx="18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b="1" dirty="0" smtClean="0"/>
              <a:t>濾光片</a:t>
            </a:r>
            <a:endParaRPr lang="zh-TW" altLang="en-US" b="1" dirty="0"/>
          </a:p>
        </p:txBody>
      </p:sp>
      <p:cxnSp>
        <p:nvCxnSpPr>
          <p:cNvPr id="15" name="直線單箭頭接點 14"/>
          <p:cNvCxnSpPr/>
          <p:nvPr/>
        </p:nvCxnSpPr>
        <p:spPr>
          <a:xfrm flipH="1">
            <a:off x="6084168" y="1916832"/>
            <a:ext cx="504056" cy="1368152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儀器</a:t>
            </a:r>
            <a:r>
              <a:rPr lang="en-US" altLang="zh-TW" dirty="0" smtClean="0"/>
              <a:t>(</a:t>
            </a:r>
            <a:r>
              <a:rPr lang="zh-TW" altLang="en-US" dirty="0" smtClean="0"/>
              <a:t>汞燈光</a:t>
            </a:r>
            <a:r>
              <a:rPr lang="en-US" altLang="zh-TW" dirty="0" smtClean="0"/>
              <a:t>)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>
          <a:xfrm>
            <a:off x="611560" y="4941168"/>
            <a:ext cx="8153400" cy="1728192"/>
          </a:xfrm>
        </p:spPr>
        <p:txBody>
          <a:bodyPr/>
          <a:lstStyle/>
          <a:p>
            <a:r>
              <a:rPr lang="zh-TW" altLang="en-US" dirty="0" smtClean="0"/>
              <a:t>汞燈光譜圖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en-US" dirty="0" smtClean="0"/>
              <a:t>實驗利用濾光片來選擇入射光的頻率</a:t>
            </a:r>
            <a:endParaRPr lang="zh-TW" altLang="en-US" dirty="0"/>
          </a:p>
        </p:txBody>
      </p:sp>
      <p:pic>
        <p:nvPicPr>
          <p:cNvPr id="20483" name="Picture 3" descr="http://2.bp.blogspot.com/-yv08J7zPaZ4/Ts33zqn1bzI/AAAAAAAAAIk/0vhK60F0f7o/s640/Mercury_Vapour_Lamp_Spectrum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1556792"/>
            <a:ext cx="6096000" cy="3209926"/>
          </a:xfrm>
          <a:prstGeom prst="rect">
            <a:avLst/>
          </a:prstGeom>
          <a:noFill/>
        </p:spPr>
      </p:pic>
      <p:pic>
        <p:nvPicPr>
          <p:cNvPr id="20487" name="Picture 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36296" y="2348880"/>
            <a:ext cx="1362075" cy="133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矩形 11"/>
          <p:cNvSpPr/>
          <p:nvPr/>
        </p:nvSpPr>
        <p:spPr>
          <a:xfrm>
            <a:off x="1547664" y="1268760"/>
            <a:ext cx="720080" cy="367240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3600000">
                                      <p:cBhvr>
                                        <p:cTn id="6" dur="2000" fill="hold"/>
                                        <p:tgtEl>
                                          <p:spTgt spid="2048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" presetID="63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7 2.22222E-6 L 0.06302 -0.00533 " pathEditMode="relative" rAng="0" ptsTypes="AA">
                                      <p:cBhvr>
                                        <p:cTn id="8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1" y="-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7200000">
                                      <p:cBhvr>
                                        <p:cTn id="12" dur="2000" fill="hold"/>
                                        <p:tgtEl>
                                          <p:spTgt spid="2048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3" presetID="63" presetClass="path" presetSubtype="0" accel="50000" decel="5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6302 -0.00533 L 0.12604 -0.00533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1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4400000">
                                      <p:cBhvr>
                                        <p:cTn id="18" dur="2000" fill="hold"/>
                                        <p:tgtEl>
                                          <p:spTgt spid="2048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9" presetID="63" presetClass="path" presetSubtype="0" accel="50000" decel="5000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2604 -0.00533 L 0.23611 -0.00533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5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1" animBg="1"/>
      <p:bldP spid="12" grpId="2" animBg="1"/>
      <p:bldP spid="12" grpId="3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儀器</a:t>
            </a:r>
            <a:r>
              <a:rPr lang="en-US" altLang="zh-TW" dirty="0" smtClean="0"/>
              <a:t>(</a:t>
            </a:r>
            <a:r>
              <a:rPr lang="zh-TW" altLang="en-US" dirty="0" smtClean="0"/>
              <a:t>光電管組</a:t>
            </a:r>
            <a:r>
              <a:rPr lang="en-US" altLang="zh-TW" dirty="0" smtClean="0"/>
              <a:t>)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zh-TW" altLang="en-US" dirty="0"/>
          </a:p>
        </p:txBody>
      </p:sp>
      <p:pic>
        <p:nvPicPr>
          <p:cNvPr id="2150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2780928"/>
            <a:ext cx="5392806" cy="27613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150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76056" y="620688"/>
            <a:ext cx="3711466" cy="17281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1509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403996" y="3888432"/>
            <a:ext cx="1408364" cy="29249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9" name="肘形接點 8"/>
          <p:cNvCxnSpPr/>
          <p:nvPr/>
        </p:nvCxnSpPr>
        <p:spPr>
          <a:xfrm>
            <a:off x="3779912" y="4437112"/>
            <a:ext cx="3816424" cy="2016224"/>
          </a:xfrm>
          <a:prstGeom prst="bentConnector3">
            <a:avLst>
              <a:gd name="adj1" fmla="val 369"/>
            </a:avLst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肘形接點 10"/>
          <p:cNvCxnSpPr/>
          <p:nvPr/>
        </p:nvCxnSpPr>
        <p:spPr>
          <a:xfrm>
            <a:off x="3851920" y="3789040"/>
            <a:ext cx="3456384" cy="2664296"/>
          </a:xfrm>
          <a:prstGeom prst="bentConnector3">
            <a:avLst>
              <a:gd name="adj1" fmla="val 32993"/>
            </a:avLst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肘形接點 12"/>
          <p:cNvCxnSpPr/>
          <p:nvPr/>
        </p:nvCxnSpPr>
        <p:spPr>
          <a:xfrm flipV="1">
            <a:off x="3275856" y="1556792"/>
            <a:ext cx="5112568" cy="1008112"/>
          </a:xfrm>
          <a:prstGeom prst="bentConnector3">
            <a:avLst>
              <a:gd name="adj1" fmla="val 111109"/>
            </a:avLst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肘形接點 15"/>
          <p:cNvCxnSpPr/>
          <p:nvPr/>
        </p:nvCxnSpPr>
        <p:spPr>
          <a:xfrm flipV="1">
            <a:off x="3275856" y="1844824"/>
            <a:ext cx="5184576" cy="720080"/>
          </a:xfrm>
          <a:prstGeom prst="bentConnector3">
            <a:avLst>
              <a:gd name="adj1" fmla="val 109629"/>
            </a:avLst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肘形接點 22"/>
          <p:cNvCxnSpPr/>
          <p:nvPr/>
        </p:nvCxnSpPr>
        <p:spPr>
          <a:xfrm rot="5400000" flipH="1" flipV="1">
            <a:off x="2375756" y="3465004"/>
            <a:ext cx="1800200" cy="12700"/>
          </a:xfrm>
          <a:prstGeom prst="bentConnector3">
            <a:avLst>
              <a:gd name="adj1" fmla="val 50000"/>
            </a:avLst>
          </a:prstGeom>
          <a:ln w="25400">
            <a:solidFill>
              <a:srgbClr val="FF0000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jpeg"/></Relationships>
</file>

<file path=ppt/theme/theme1.xml><?xml version="1.0" encoding="utf-8"?>
<a:theme xmlns:a="http://schemas.openxmlformats.org/drawingml/2006/main" name="中庸">
  <a:themeElements>
    <a:clrScheme name="中庸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中庸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中庸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壁窗">
  <a:themeElements>
    <a:clrScheme name="壁窗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壁窗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壁窗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壁窗">
    <a:dk1>
      <a:sysClr val="windowText" lastClr="000000"/>
    </a:dk1>
    <a:lt1>
      <a:sysClr val="window" lastClr="FFFFFF"/>
    </a:lt1>
    <a:dk2>
      <a:srgbClr val="575F6D"/>
    </a:dk2>
    <a:lt2>
      <a:srgbClr val="FFF39D"/>
    </a:lt2>
    <a:accent1>
      <a:srgbClr val="FE8637"/>
    </a:accent1>
    <a:accent2>
      <a:srgbClr val="7598D9"/>
    </a:accent2>
    <a:accent3>
      <a:srgbClr val="B32C16"/>
    </a:accent3>
    <a:accent4>
      <a:srgbClr val="F5CD2D"/>
    </a:accent4>
    <a:accent5>
      <a:srgbClr val="AEBAD5"/>
    </a:accent5>
    <a:accent6>
      <a:srgbClr val="777C84"/>
    </a:accent6>
    <a:hlink>
      <a:srgbClr val="D2611C"/>
    </a:hlink>
    <a:folHlink>
      <a:srgbClr val="3B435B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245</TotalTime>
  <Words>208</Words>
  <Application>Microsoft Office PowerPoint</Application>
  <PresentationFormat>如螢幕大小 (4:3)</PresentationFormat>
  <Paragraphs>45</Paragraphs>
  <Slides>9</Slides>
  <Notes>0</Notes>
  <HiddenSlides>0</HiddenSlides>
  <MMClips>0</MMClips>
  <ScaleCrop>false</ScaleCrop>
  <HeadingPairs>
    <vt:vector size="6" baseType="variant">
      <vt:variant>
        <vt:lpstr>佈景主題</vt:lpstr>
      </vt:variant>
      <vt:variant>
        <vt:i4>2</vt:i4>
      </vt:variant>
      <vt:variant>
        <vt:lpstr>內嵌 OLE 伺服程式</vt:lpstr>
      </vt:variant>
      <vt:variant>
        <vt:i4>1</vt:i4>
      </vt:variant>
      <vt:variant>
        <vt:lpstr>投影片標題</vt:lpstr>
      </vt:variant>
      <vt:variant>
        <vt:i4>9</vt:i4>
      </vt:variant>
    </vt:vector>
  </HeadingPairs>
  <TitlesOfParts>
    <vt:vector size="12" baseType="lpstr">
      <vt:lpstr>中庸</vt:lpstr>
      <vt:lpstr>壁窗</vt:lpstr>
      <vt:lpstr>Equation</vt:lpstr>
      <vt:lpstr>實驗  </vt:lpstr>
      <vt:lpstr>目的</vt:lpstr>
      <vt:lpstr>理論</vt:lpstr>
      <vt:lpstr>理論</vt:lpstr>
      <vt:lpstr>功函數(補充)</vt:lpstr>
      <vt:lpstr>量測方法</vt:lpstr>
      <vt:lpstr>儀器</vt:lpstr>
      <vt:lpstr>儀器(汞燈光)</vt:lpstr>
      <vt:lpstr>儀器(光電管組)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實驗二 光電效應－蒲朗克常數的測定 </dc:title>
  <dc:creator>sayes</dc:creator>
  <cp:lastModifiedBy>win</cp:lastModifiedBy>
  <cp:revision>36</cp:revision>
  <dcterms:created xsi:type="dcterms:W3CDTF">2012-09-17T14:30:01Z</dcterms:created>
  <dcterms:modified xsi:type="dcterms:W3CDTF">2012-12-14T03:41:25Z</dcterms:modified>
</cp:coreProperties>
</file>