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64" r:id="rId7"/>
    <p:sldId id="263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72686E-F4D7-41A2-A599-76B13EFEDBB5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0AB83D-4BBD-4648-B1AA-338C626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124720" cy="2581276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實驗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光電效應－蒲朗克常數的測定</a:t>
            </a:r>
            <a:endParaRPr lang="zh-TW" altLang="en-US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153400" cy="3286148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觀察光電效應的各種現象，並利用其測定蒲朗克常數。驗證光的粒子性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光電效應的應用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太陽電池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光電倍增管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3357554" y="5072074"/>
            <a:ext cx="2786082" cy="1714512"/>
            <a:chOff x="1022023" y="3558396"/>
            <a:chExt cx="4550109" cy="3013876"/>
          </a:xfrm>
        </p:grpSpPr>
        <p:sp>
          <p:nvSpPr>
            <p:cNvPr id="4" name="矩形 3"/>
            <p:cNvSpPr/>
            <p:nvPr/>
          </p:nvSpPr>
          <p:spPr>
            <a:xfrm>
              <a:off x="1142976" y="5357826"/>
              <a:ext cx="3786214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3143240" y="5643578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3" name="群組 22"/>
            <p:cNvGrpSpPr/>
            <p:nvPr/>
          </p:nvGrpSpPr>
          <p:grpSpPr>
            <a:xfrm>
              <a:off x="3357554" y="3929066"/>
              <a:ext cx="2214578" cy="1643074"/>
              <a:chOff x="3357554" y="3929066"/>
              <a:chExt cx="2214578" cy="1643074"/>
            </a:xfrm>
          </p:grpSpPr>
          <p:cxnSp>
            <p:nvCxnSpPr>
              <p:cNvPr id="18" name="直線單箭頭接點 17"/>
              <p:cNvCxnSpPr/>
              <p:nvPr/>
            </p:nvCxnSpPr>
            <p:spPr>
              <a:xfrm flipV="1">
                <a:off x="3357554" y="4429132"/>
                <a:ext cx="1214446" cy="1143008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文字方塊 18"/>
              <p:cNvSpPr txBox="1"/>
              <p:nvPr/>
            </p:nvSpPr>
            <p:spPr>
              <a:xfrm>
                <a:off x="4500562" y="3929066"/>
                <a:ext cx="10715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3200" dirty="0" smtClean="0"/>
                  <a:t>e</a:t>
                </a:r>
                <a:r>
                  <a:rPr lang="en-US" altLang="zh-TW" sz="3200" baseline="30000" dirty="0" smtClean="0"/>
                  <a:t>-</a:t>
                </a:r>
                <a:endParaRPr lang="zh-TW" altLang="en-US" sz="3200" baseline="30000" dirty="0"/>
              </a:p>
            </p:txBody>
          </p:sp>
        </p:grpSp>
        <p:sp>
          <p:nvSpPr>
            <p:cNvPr id="20" name="文字方塊 19"/>
            <p:cNvSpPr txBox="1"/>
            <p:nvPr/>
          </p:nvSpPr>
          <p:spPr>
            <a:xfrm>
              <a:off x="2000232" y="405980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標楷體" pitchFamily="65" charset="-120"/>
                  <a:ea typeface="標楷體" pitchFamily="65" charset="-120"/>
                </a:rPr>
                <a:t>h</a:t>
              </a:r>
              <a:r>
                <a:rPr lang="en-US" altLang="zh-TW" dirty="0" err="1" smtClean="0">
                  <a:latin typeface="標楷體" pitchFamily="65" charset="-120"/>
                  <a:ea typeface="標楷體" pitchFamily="65" charset="-120"/>
                </a:rPr>
                <a:t>ν</a:t>
              </a:r>
              <a:endParaRPr lang="zh-TW" altLang="en-US" dirty="0"/>
            </a:p>
          </p:txBody>
        </p:sp>
        <p:pic>
          <p:nvPicPr>
            <p:cNvPr id="6146" name="Picture 2" descr="C:\Users\sayes\AppData\Local\Microsoft\Windows\Temporary Internet Files\Content.IE5\3SKTZTPU\MC90039116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279081" flipH="1">
              <a:off x="1022023" y="3558396"/>
              <a:ext cx="921957" cy="875995"/>
            </a:xfrm>
            <a:prstGeom prst="rect">
              <a:avLst/>
            </a:prstGeom>
            <a:noFill/>
          </p:spPr>
        </p:pic>
      </p:grpSp>
      <p:cxnSp>
        <p:nvCxnSpPr>
          <p:cNvPr id="21" name="直線單箭頭接點 20"/>
          <p:cNvCxnSpPr/>
          <p:nvPr/>
        </p:nvCxnSpPr>
        <p:spPr>
          <a:xfrm>
            <a:off x="3779912" y="5445224"/>
            <a:ext cx="792088" cy="7920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2500306"/>
            <a:ext cx="5429256" cy="275749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能量足夠的光子照到金屬上時，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會立即放射出一個電子，此電子稱為「光電子」，這種現象稱之為「光電效應」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6500830" y="5514992"/>
            <a:ext cx="571500" cy="3429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圖</a:t>
            </a:r>
            <a:r>
              <a:rPr kumimoji="1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(</a:t>
            </a:r>
            <a:r>
              <a:rPr kumimoji="1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一</a:t>
            </a:r>
            <a:r>
              <a:rPr kumimoji="1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)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85926"/>
            <a:ext cx="33909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直線單箭頭接點 24"/>
          <p:cNvCxnSpPr/>
          <p:nvPr/>
        </p:nvCxnSpPr>
        <p:spPr>
          <a:xfrm rot="5400000">
            <a:off x="6929454" y="3857628"/>
            <a:ext cx="28575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7215206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標楷體" pitchFamily="65" charset="-120"/>
                <a:ea typeface="標楷體" pitchFamily="65" charset="-120"/>
              </a:rPr>
              <a:t>h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ν</a:t>
            </a:r>
            <a:endParaRPr lang="zh-TW" altLang="en-US" b="1" dirty="0"/>
          </a:p>
        </p:txBody>
      </p:sp>
      <p:grpSp>
        <p:nvGrpSpPr>
          <p:cNvPr id="28" name="群組 27"/>
          <p:cNvGrpSpPr/>
          <p:nvPr/>
        </p:nvGrpSpPr>
        <p:grpSpPr>
          <a:xfrm rot="2495244">
            <a:off x="6718371" y="1567542"/>
            <a:ext cx="2310316" cy="1059108"/>
            <a:chOff x="3008459" y="3284432"/>
            <a:chExt cx="2773197" cy="1327654"/>
          </a:xfrm>
        </p:grpSpPr>
        <p:cxnSp>
          <p:nvCxnSpPr>
            <p:cNvPr id="29" name="直線單箭頭接點 28"/>
            <p:cNvCxnSpPr/>
            <p:nvPr/>
          </p:nvCxnSpPr>
          <p:spPr>
            <a:xfrm rot="19104756">
              <a:off x="3008459" y="4611324"/>
              <a:ext cx="2771914" cy="76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字方塊 29"/>
            <p:cNvSpPr txBox="1"/>
            <p:nvPr/>
          </p:nvSpPr>
          <p:spPr>
            <a:xfrm rot="18991880">
              <a:off x="4177621" y="3284432"/>
              <a:ext cx="1604035" cy="733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e</a:t>
              </a:r>
              <a:r>
                <a:rPr lang="en-US" altLang="zh-TW" sz="3200" baseline="30000" dirty="0" smtClean="0"/>
                <a:t>-</a:t>
              </a:r>
              <a:endParaRPr lang="zh-TW" altLang="en-US" sz="3200" baseline="30000" dirty="0"/>
            </a:p>
          </p:txBody>
        </p:sp>
      </p:grpSp>
      <p:cxnSp>
        <p:nvCxnSpPr>
          <p:cNvPr id="33" name="直線單箭頭接點 32"/>
          <p:cNvCxnSpPr/>
          <p:nvPr/>
        </p:nvCxnSpPr>
        <p:spPr>
          <a:xfrm>
            <a:off x="8510668" y="3256520"/>
            <a:ext cx="3887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6444208" y="1700808"/>
            <a:ext cx="792088" cy="648072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8676456" y="2492896"/>
            <a:ext cx="0" cy="122413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理論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42976" y="1600200"/>
            <a:ext cx="7715272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標楷體" pitchFamily="65" charset="-120"/>
                <a:ea typeface="標楷體" pitchFamily="65" charset="-120"/>
              </a:rPr>
              <a:t>Einstein's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的光電子能量公式</a:t>
            </a:r>
          </a:p>
          <a:p>
            <a:pPr algn="ctr">
              <a:buNone/>
            </a:pP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＝</a:t>
            </a:r>
            <a:r>
              <a:rPr lang="en-US" sz="3200" dirty="0" err="1" smtClean="0">
                <a:latin typeface="標楷體" pitchFamily="65" charset="-120"/>
                <a:ea typeface="標楷體" pitchFamily="65" charset="-120"/>
              </a:rPr>
              <a:t>h</a:t>
            </a:r>
            <a:r>
              <a:rPr lang="en-US" altLang="zh-TW" sz="3200" dirty="0" err="1" smtClean="0">
                <a:latin typeface="標楷體" pitchFamily="65" charset="-120"/>
                <a:ea typeface="標楷體" pitchFamily="65" charset="-120"/>
              </a:rPr>
              <a:t>ν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ψ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Ｅ：光電子動能</a:t>
            </a: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：入射光頻率</a:t>
            </a:r>
          </a:p>
          <a:p>
            <a:pPr>
              <a:buNone/>
            </a:pPr>
            <a:r>
              <a:rPr lang="el-GR" altLang="zh-TW" sz="2400" dirty="0" smtClean="0">
                <a:latin typeface="標楷體" pitchFamily="65" charset="-120"/>
                <a:ea typeface="標楷體" pitchFamily="65" charset="-120"/>
              </a:rPr>
              <a:t>Ψ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：金屬功函數</a:t>
            </a:r>
            <a:r>
              <a:rPr lang="en-US" sz="2400" dirty="0" smtClean="0">
                <a:latin typeface="標楷體" pitchFamily="65" charset="-120"/>
                <a:ea typeface="標楷體" pitchFamily="65" charset="-120"/>
              </a:rPr>
              <a:t>(work function)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ｈ：蒲朗克常數（</a:t>
            </a:r>
            <a:r>
              <a:rPr lang="en-US" sz="2400" dirty="0" smtClean="0">
                <a:latin typeface="標楷體" pitchFamily="65" charset="-120"/>
                <a:ea typeface="標楷體" pitchFamily="65" charset="-120"/>
              </a:rPr>
              <a:t>6.63×10</a:t>
            </a:r>
            <a:r>
              <a:rPr lang="en-US" sz="2400" baseline="30000" dirty="0" smtClean="0">
                <a:latin typeface="標楷體" pitchFamily="65" charset="-120"/>
                <a:ea typeface="標楷體" pitchFamily="65" charset="-120"/>
              </a:rPr>
              <a:t>-34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焦耳．秒）</a:t>
            </a:r>
          </a:p>
          <a:p>
            <a:pPr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光電子動能與入射光頻率為線性關係。</a:t>
            </a:r>
          </a:p>
          <a:p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功函數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補充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是指要使一粒電子立即從固體表面中逸出，所必須提供的最小能量。不同金屬因電子填入軌域的不同，所以具有不同的功函數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84984"/>
            <a:ext cx="3762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量測方法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2571744"/>
            <a:ext cx="5286380" cy="3381380"/>
          </a:xfrm>
        </p:spPr>
        <p:txBody>
          <a:bodyPr>
            <a:normAutofit fontScale="70000" lnSpcReduction="20000"/>
          </a:bodyPr>
          <a:lstStyle/>
          <a:p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實驗改變入射光頻率，分別測出其所對應的截流電壓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V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，由公式知道，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1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若用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ν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軸，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V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軸，可繪出一直線函數圖，量出其斜率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m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，即可求得蒲朗克常數</a:t>
            </a:r>
          </a:p>
          <a:p>
            <a:pPr>
              <a:buNone/>
            </a:pP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   h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＝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m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．</a:t>
            </a:r>
            <a:r>
              <a:rPr lang="en-US" sz="3100" dirty="0" smtClean="0">
                <a:latin typeface="標楷體" pitchFamily="65" charset="-120"/>
                <a:ea typeface="標楷體" pitchFamily="65" charset="-120"/>
              </a:rPr>
              <a:t>e</a:t>
            </a:r>
            <a:endParaRPr lang="zh-TW" altLang="en-US" sz="31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/>
          </a:p>
          <a:p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6500830" y="5514992"/>
            <a:ext cx="571500" cy="3429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圖</a:t>
            </a:r>
            <a:r>
              <a:rPr kumimoji="1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(</a:t>
            </a:r>
            <a:r>
              <a:rPr kumimoji="1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一</a:t>
            </a:r>
            <a:r>
              <a:rPr kumimoji="1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)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5481840" y="4329413"/>
            <a:ext cx="7143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04867" y="3571876"/>
          <a:ext cx="2524125" cy="696912"/>
        </p:xfrm>
        <a:graphic>
          <a:graphicData uri="http://schemas.openxmlformats.org/presentationml/2006/ole">
            <p:oleObj spid="_x0000_s2050" name="Equation" r:id="rId3" imgW="761760" imgH="393480" progId="Equation.3">
              <p:embed/>
            </p:oleObj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857364"/>
            <a:ext cx="33909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文字方塊 17"/>
          <p:cNvSpPr txBox="1"/>
          <p:nvPr/>
        </p:nvSpPr>
        <p:spPr>
          <a:xfrm>
            <a:off x="7215206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標楷體" pitchFamily="65" charset="-120"/>
                <a:ea typeface="標楷體" pitchFamily="65" charset="-120"/>
              </a:rPr>
              <a:t>h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ν</a:t>
            </a:r>
            <a:endParaRPr lang="zh-TW" altLang="en-US" b="1" dirty="0"/>
          </a:p>
        </p:txBody>
      </p:sp>
      <p:grpSp>
        <p:nvGrpSpPr>
          <p:cNvPr id="22" name="群組 21"/>
          <p:cNvGrpSpPr/>
          <p:nvPr/>
        </p:nvGrpSpPr>
        <p:grpSpPr>
          <a:xfrm rot="2495244">
            <a:off x="6717575" y="1619407"/>
            <a:ext cx="2309247" cy="1078544"/>
            <a:chOff x="3017318" y="3284432"/>
            <a:chExt cx="2771914" cy="1352018"/>
          </a:xfrm>
        </p:grpSpPr>
        <p:cxnSp>
          <p:nvCxnSpPr>
            <p:cNvPr id="23" name="直線單箭頭接點 22"/>
            <p:cNvCxnSpPr/>
            <p:nvPr/>
          </p:nvCxnSpPr>
          <p:spPr>
            <a:xfrm rot="19104756">
              <a:off x="3017318" y="4607811"/>
              <a:ext cx="2771914" cy="28639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字方塊 23"/>
            <p:cNvSpPr txBox="1"/>
            <p:nvPr/>
          </p:nvSpPr>
          <p:spPr>
            <a:xfrm rot="18991880">
              <a:off x="4177621" y="3284432"/>
              <a:ext cx="1604035" cy="733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 smtClean="0"/>
                <a:t>e</a:t>
              </a:r>
              <a:r>
                <a:rPr lang="en-US" altLang="zh-TW" sz="3200" baseline="30000" dirty="0" smtClean="0"/>
                <a:t>-</a:t>
              </a:r>
              <a:endParaRPr lang="zh-TW" altLang="en-US" sz="3200" baseline="30000" dirty="0"/>
            </a:p>
          </p:txBody>
        </p:sp>
      </p:grpSp>
      <p:cxnSp>
        <p:nvCxnSpPr>
          <p:cNvPr id="28" name="直線單箭頭接點 27"/>
          <p:cNvCxnSpPr/>
          <p:nvPr/>
        </p:nvCxnSpPr>
        <p:spPr>
          <a:xfrm flipV="1">
            <a:off x="8468432" y="3203800"/>
            <a:ext cx="428628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群組 29"/>
          <p:cNvGrpSpPr/>
          <p:nvPr/>
        </p:nvGrpSpPr>
        <p:grpSpPr>
          <a:xfrm>
            <a:off x="6044304" y="3632428"/>
            <a:ext cx="1029614" cy="440308"/>
            <a:chOff x="6044304" y="3632428"/>
            <a:chExt cx="1029614" cy="440308"/>
          </a:xfrm>
        </p:grpSpPr>
        <p:cxnSp>
          <p:nvCxnSpPr>
            <p:cNvPr id="26" name="直線單箭頭接點 25"/>
            <p:cNvCxnSpPr/>
            <p:nvPr/>
          </p:nvCxnSpPr>
          <p:spPr>
            <a:xfrm rot="5400000">
              <a:off x="6930248" y="3929066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6044304" y="3632428"/>
              <a:ext cx="1000132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2" name="向下箭號 31"/>
          <p:cNvSpPr/>
          <p:nvPr/>
        </p:nvSpPr>
        <p:spPr>
          <a:xfrm flipV="1">
            <a:off x="8572528" y="3571876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858148" y="414338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逆向偏壓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142844" y="1714488"/>
            <a:ext cx="5000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改變電阻</a:t>
            </a:r>
            <a:r>
              <a:rPr lang="en-US" sz="22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接點，測量</a:t>
            </a:r>
            <a:r>
              <a:rPr lang="en-US" sz="22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sz="2200" dirty="0" smtClean="0">
                <a:latin typeface="標楷體" pitchFamily="65" charset="-120"/>
                <a:ea typeface="標楷體" pitchFamily="65" charset="-120"/>
              </a:rPr>
              <a:t>K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間的逆向電壓</a:t>
            </a:r>
            <a:r>
              <a:rPr lang="en-US" sz="2200" dirty="0" smtClean="0">
                <a:latin typeface="標楷體" pitchFamily="65" charset="-120"/>
                <a:ea typeface="標楷體" pitchFamily="65" charset="-120"/>
              </a:rPr>
              <a:t>V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，即為「截流電壓」。由此截流電壓，即可算出光電子的最大動能</a:t>
            </a:r>
            <a:r>
              <a:rPr lang="en-US" sz="2200" dirty="0" smtClean="0"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＝</a:t>
            </a:r>
            <a:r>
              <a:rPr lang="en-US" sz="2200" dirty="0" err="1" smtClean="0">
                <a:latin typeface="標楷體" pitchFamily="65" charset="-120"/>
                <a:ea typeface="標楷體" pitchFamily="65" charset="-120"/>
              </a:rPr>
              <a:t>eV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7000892" y="3071810"/>
            <a:ext cx="214314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6951226" y="300037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</a:t>
            </a:r>
            <a:endParaRPr lang="zh-TW" altLang="en-US" dirty="0"/>
          </a:p>
        </p:txBody>
      </p:sp>
      <p:cxnSp>
        <p:nvCxnSpPr>
          <p:cNvPr id="40" name="直線接點 39"/>
          <p:cNvCxnSpPr/>
          <p:nvPr/>
        </p:nvCxnSpPr>
        <p:spPr>
          <a:xfrm>
            <a:off x="5632684" y="3180440"/>
            <a:ext cx="135732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V="1">
            <a:off x="7215206" y="3171142"/>
            <a:ext cx="1478426" cy="13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7668344" y="2564904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光電流因逆向偏壓無法通過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36" name="直線單箭頭接點 35"/>
          <p:cNvCxnSpPr/>
          <p:nvPr/>
        </p:nvCxnSpPr>
        <p:spPr>
          <a:xfrm flipH="1">
            <a:off x="6444208" y="1700808"/>
            <a:ext cx="792088" cy="648072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stCxn id="32" idx="2"/>
          </p:cNvCxnSpPr>
          <p:nvPr/>
        </p:nvCxnSpPr>
        <p:spPr>
          <a:xfrm flipV="1">
            <a:off x="8679685" y="2564904"/>
            <a:ext cx="5155" cy="1006972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585 0.0011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3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儀器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6656933" cy="32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向右箭號 7"/>
          <p:cNvSpPr/>
          <p:nvPr/>
        </p:nvSpPr>
        <p:spPr>
          <a:xfrm rot="21181488">
            <a:off x="3156960" y="3228604"/>
            <a:ext cx="2664296" cy="576064"/>
          </a:xfrm>
          <a:prstGeom prst="rightArrow">
            <a:avLst/>
          </a:prstGeom>
          <a:solidFill>
            <a:srgbClr val="FFFF00">
              <a:alpha val="29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2843808" y="2492896"/>
            <a:ext cx="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6444208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導光管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收光處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2555776" y="21328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汞燈</a:t>
            </a:r>
            <a:endParaRPr lang="zh-TW" altLang="en-US" b="1" dirty="0"/>
          </a:p>
        </p:txBody>
      </p:sp>
      <p:cxnSp>
        <p:nvCxnSpPr>
          <p:cNvPr id="11" name="直線單箭頭接點 10"/>
          <p:cNvCxnSpPr/>
          <p:nvPr/>
        </p:nvCxnSpPr>
        <p:spPr>
          <a:xfrm>
            <a:off x="5004048" y="2204864"/>
            <a:ext cx="36004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4572000" y="18448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濾光片</a:t>
            </a:r>
            <a:endParaRPr lang="zh-TW" altLang="en-US" b="1" dirty="0"/>
          </a:p>
        </p:txBody>
      </p:sp>
      <p:cxnSp>
        <p:nvCxnSpPr>
          <p:cNvPr id="15" name="直線單箭頭接點 14"/>
          <p:cNvCxnSpPr/>
          <p:nvPr/>
        </p:nvCxnSpPr>
        <p:spPr>
          <a:xfrm flipH="1">
            <a:off x="6084168" y="1916832"/>
            <a:ext cx="504056" cy="13681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儀器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汞燈光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4941168"/>
            <a:ext cx="8153400" cy="1728192"/>
          </a:xfrm>
        </p:spPr>
        <p:txBody>
          <a:bodyPr/>
          <a:lstStyle/>
          <a:p>
            <a:r>
              <a:rPr lang="zh-TW" altLang="en-US" dirty="0" smtClean="0"/>
              <a:t>汞燈光譜圖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實驗利用濾光片來選擇入射光的頻率</a:t>
            </a:r>
            <a:endParaRPr lang="zh-TW" altLang="en-US" dirty="0"/>
          </a:p>
        </p:txBody>
      </p:sp>
      <p:pic>
        <p:nvPicPr>
          <p:cNvPr id="20483" name="Picture 3" descr="http://2.bp.blogspot.com/-yv08J7zPaZ4/Ts33zqn1bzI/AAAAAAAAAIk/0vhK60F0f7o/s640/Mercury_Vapour_Lamp_Spect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6096000" cy="3209926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348880"/>
            <a:ext cx="13620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1547664" y="1268760"/>
            <a:ext cx="720080" cy="3672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6302 -0.005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2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-0.00533 L 0.12604 -0.005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18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4 -0.00533 L 0.23611 -0.005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2" grpId="2" animBg="1"/>
      <p:bldP spid="12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儀器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光電管組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5392806" cy="276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20688"/>
            <a:ext cx="371146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3996" y="3888432"/>
            <a:ext cx="1408364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肘形接點 8"/>
          <p:cNvCxnSpPr/>
          <p:nvPr/>
        </p:nvCxnSpPr>
        <p:spPr>
          <a:xfrm>
            <a:off x="3779912" y="4437112"/>
            <a:ext cx="3816424" cy="2016224"/>
          </a:xfrm>
          <a:prstGeom prst="bentConnector3">
            <a:avLst>
              <a:gd name="adj1" fmla="val 36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接點 10"/>
          <p:cNvCxnSpPr/>
          <p:nvPr/>
        </p:nvCxnSpPr>
        <p:spPr>
          <a:xfrm>
            <a:off x="3851920" y="3789040"/>
            <a:ext cx="3456384" cy="2664296"/>
          </a:xfrm>
          <a:prstGeom prst="bentConnector3">
            <a:avLst>
              <a:gd name="adj1" fmla="val 3299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接點 12"/>
          <p:cNvCxnSpPr/>
          <p:nvPr/>
        </p:nvCxnSpPr>
        <p:spPr>
          <a:xfrm flipV="1">
            <a:off x="3275856" y="1556792"/>
            <a:ext cx="5112568" cy="1008112"/>
          </a:xfrm>
          <a:prstGeom prst="bentConnector3">
            <a:avLst>
              <a:gd name="adj1" fmla="val 11110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接點 15"/>
          <p:cNvCxnSpPr/>
          <p:nvPr/>
        </p:nvCxnSpPr>
        <p:spPr>
          <a:xfrm flipV="1">
            <a:off x="3275856" y="1844824"/>
            <a:ext cx="5184576" cy="720080"/>
          </a:xfrm>
          <a:prstGeom prst="bentConnector3">
            <a:avLst>
              <a:gd name="adj1" fmla="val 10962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接點 22"/>
          <p:cNvCxnSpPr/>
          <p:nvPr/>
        </p:nvCxnSpPr>
        <p:spPr>
          <a:xfrm rot="5400000" flipH="1" flipV="1">
            <a:off x="2375756" y="3465004"/>
            <a:ext cx="1800200" cy="127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245</TotalTime>
  <Words>208</Words>
  <Application>Microsoft Office PowerPoint</Application>
  <PresentationFormat>如螢幕大小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2" baseType="lpstr">
      <vt:lpstr>中庸</vt:lpstr>
      <vt:lpstr>壁窗</vt:lpstr>
      <vt:lpstr>Equation</vt:lpstr>
      <vt:lpstr>實驗  </vt:lpstr>
      <vt:lpstr>目的</vt:lpstr>
      <vt:lpstr>理論</vt:lpstr>
      <vt:lpstr>理論</vt:lpstr>
      <vt:lpstr>功函數(補充)</vt:lpstr>
      <vt:lpstr>量測方法</vt:lpstr>
      <vt:lpstr>儀器</vt:lpstr>
      <vt:lpstr>儀器(汞燈光)</vt:lpstr>
      <vt:lpstr>儀器(光電管組)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實驗二 光電效應－蒲朗克常數的測定 </dc:title>
  <dc:creator>sayes</dc:creator>
  <cp:lastModifiedBy>win</cp:lastModifiedBy>
  <cp:revision>36</cp:revision>
  <dcterms:created xsi:type="dcterms:W3CDTF">2012-09-17T14:30:01Z</dcterms:created>
  <dcterms:modified xsi:type="dcterms:W3CDTF">2012-12-14T03:41:25Z</dcterms:modified>
</cp:coreProperties>
</file>