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C2090-6154-4DC7-94F1-B9723EBAC09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DB2F2-A28A-464B-B69E-061E749122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DB2F2-A28A-464B-B69E-061E7491229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6172200" cy="1894362"/>
          </a:xfrm>
        </p:spPr>
        <p:txBody>
          <a:bodyPr>
            <a:normAutofit/>
          </a:bodyPr>
          <a:lstStyle/>
          <a:p>
            <a:r>
              <a:rPr lang="zh-TW" altLang="en-US" sz="4800" b="1" dirty="0" smtClean="0"/>
              <a:t>實驗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電子儀器量測</a:t>
            </a:r>
            <a:br>
              <a:rPr lang="zh-TW" altLang="en-US" sz="3600" dirty="0" smtClean="0"/>
            </a:br>
            <a:r>
              <a:rPr lang="en-US" altLang="zh-TW" sz="3600" dirty="0" smtClean="0"/>
              <a:t>Oscilloscope and function generator</a:t>
            </a:r>
            <a:endParaRPr lang="zh-TW" altLang="en-US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目的（</a:t>
            </a:r>
            <a:r>
              <a:rPr lang="en-US" dirty="0" smtClean="0"/>
              <a:t>object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認識示波器</a:t>
            </a:r>
            <a:r>
              <a:rPr lang="en-US" dirty="0" smtClean="0"/>
              <a:t>(oscilloscope)</a:t>
            </a:r>
            <a:r>
              <a:rPr lang="zh-TW" altLang="en-US" dirty="0" smtClean="0"/>
              <a:t>及函數信號產生器</a:t>
            </a:r>
            <a:r>
              <a:rPr lang="en-US" dirty="0" smtClean="0"/>
              <a:t>(function generator)</a:t>
            </a:r>
            <a:r>
              <a:rPr lang="zh-TW" altLang="en-US" dirty="0" smtClean="0"/>
              <a:t>，並學習兩種儀器之使用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 smtClean="0"/>
              <a:t>陰極射線管（</a:t>
            </a:r>
            <a:r>
              <a:rPr lang="en-US" sz="2200" dirty="0" smtClean="0"/>
              <a:t>Cathode Ray Tube</a:t>
            </a:r>
            <a:r>
              <a:rPr lang="zh-TW" altLang="en-US" sz="2200" dirty="0" smtClean="0"/>
              <a:t>，</a:t>
            </a:r>
            <a:r>
              <a:rPr lang="en-US" sz="2200" dirty="0" smtClean="0"/>
              <a:t>CRT</a:t>
            </a:r>
            <a:r>
              <a:rPr lang="zh-TW" altLang="en-US" sz="2200" dirty="0" smtClean="0"/>
              <a:t>）是由電子槍，偏向極板和螢光幕所構成，如下圖</a:t>
            </a:r>
            <a:endParaRPr lang="en-US" altLang="zh-TW" sz="2200" dirty="0" smtClean="0"/>
          </a:p>
          <a:p>
            <a:pPr>
              <a:buNone/>
            </a:pP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en-US" sz="2200" dirty="0" smtClean="0"/>
              <a:t>電子槍產生的電子束通過偏向板，若偏向板不加偏壓則電子束擊中螢光幕一點，產生螢光，從螢光幕正前面看到幕上有一亮點</a:t>
            </a:r>
            <a:endParaRPr lang="zh-TW" altLang="en-US" sz="2200" dirty="0"/>
          </a:p>
        </p:txBody>
      </p:sp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82801"/>
            <a:ext cx="2928926" cy="21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橢圓 4"/>
          <p:cNvSpPr/>
          <p:nvPr/>
        </p:nvSpPr>
        <p:spPr>
          <a:xfrm>
            <a:off x="5143504" y="5072074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rot="5400000">
            <a:off x="5000628" y="4497181"/>
            <a:ext cx="785818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>
            <a:off x="4286248" y="4282867"/>
            <a:ext cx="785818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rot="5400000" flipH="1" flipV="1">
            <a:off x="3183721" y="5385394"/>
            <a:ext cx="642942" cy="4381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571736" y="4354305"/>
            <a:ext cx="857256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643042" y="4913667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電子槍發射電子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29124" y="3770659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電子束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429256" y="3988362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螢幕光點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714612" y="585450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偏壓控制電子方向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若讓垂直偏壓隨時間變化，則可亮點垂直位置隨時間變化</a:t>
            </a:r>
            <a:endParaRPr lang="en-US" altLang="zh-TW" dirty="0" smtClean="0"/>
          </a:p>
          <a:p>
            <a:pPr lvl="3"/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99" y="3429000"/>
            <a:ext cx="32861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橢圓 7"/>
          <p:cNvSpPr/>
          <p:nvPr/>
        </p:nvSpPr>
        <p:spPr>
          <a:xfrm>
            <a:off x="5597080" y="4714884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016479" y="314324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－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016479" y="485776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1.11111E-6 0.091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1 -1.48148E-6 L 0.04253 0.06968 C 0.04982 0.08426 0.05399 0.10602 0.05399 0.12871 C 0.05399 0.15486 0.04982 0.17546 0.04253 0.19005 L 0.01041 0.25996 " pathEditMode="relative" rAng="0" ptsTypes="FffFF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3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0046 L -0.0276 -0.06829 C -0.03455 -0.08241 -0.03819 -0.1037 -0.03819 -0.12569 C -0.03819 -0.15092 -0.03455 -0.17106 -0.0276 -0.18518 L 0.00261 -0.25278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919 L 0.00278 0.00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  <p:bldP spid="10" grpId="1"/>
      <p:bldP spid="11" grpId="0"/>
      <p:bldP spid="1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若再加上</a:t>
            </a:r>
            <a:r>
              <a:rPr lang="zh-TW" altLang="en-US" b="1" dirty="0" smtClean="0"/>
              <a:t>水平方向</a:t>
            </a:r>
            <a:r>
              <a:rPr lang="zh-TW" altLang="en-US" dirty="0" smtClean="0"/>
              <a:t>電場變化，則可讓亮於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螢幕上產生二維圖形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99" y="3143248"/>
            <a:ext cx="32861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4016479" y="285749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－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016479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9" name="平行四邊形 8"/>
          <p:cNvSpPr/>
          <p:nvPr/>
        </p:nvSpPr>
        <p:spPr>
          <a:xfrm rot="6372854">
            <a:off x="3713705" y="3695148"/>
            <a:ext cx="357190" cy="530251"/>
          </a:xfrm>
          <a:prstGeom prst="parallelogram">
            <a:avLst>
              <a:gd name="adj" fmla="val 56070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平行四邊形 9"/>
          <p:cNvSpPr/>
          <p:nvPr/>
        </p:nvSpPr>
        <p:spPr>
          <a:xfrm rot="6372854">
            <a:off x="4356647" y="3480835"/>
            <a:ext cx="357190" cy="530251"/>
          </a:xfrm>
          <a:prstGeom prst="parallelogram">
            <a:avLst>
              <a:gd name="adj" fmla="val 56070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3016347" y="3929066"/>
            <a:ext cx="854045" cy="351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587983" y="3786190"/>
            <a:ext cx="854045" cy="351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373801" y="361027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－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659157" y="37147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16" name="手繪多邊形 15"/>
          <p:cNvSpPr/>
          <p:nvPr/>
        </p:nvSpPr>
        <p:spPr>
          <a:xfrm>
            <a:off x="5297864" y="4446310"/>
            <a:ext cx="716437" cy="592317"/>
          </a:xfrm>
          <a:custGeom>
            <a:avLst/>
            <a:gdLst>
              <a:gd name="connsiteX0" fmla="*/ 0 w 716437"/>
              <a:gd name="connsiteY0" fmla="*/ 351933 h 592317"/>
              <a:gd name="connsiteX1" fmla="*/ 150829 w 716437"/>
              <a:gd name="connsiteY1" fmla="*/ 3142 h 592317"/>
              <a:gd name="connsiteX2" fmla="*/ 339365 w 716437"/>
              <a:gd name="connsiteY2" fmla="*/ 333080 h 592317"/>
              <a:gd name="connsiteX3" fmla="*/ 490194 w 716437"/>
              <a:gd name="connsiteY3" fmla="*/ 587603 h 592317"/>
              <a:gd name="connsiteX4" fmla="*/ 659876 w 716437"/>
              <a:gd name="connsiteY4" fmla="*/ 304799 h 592317"/>
              <a:gd name="connsiteX5" fmla="*/ 716437 w 716437"/>
              <a:gd name="connsiteY5" fmla="*/ 285946 h 59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437" h="592317">
                <a:moveTo>
                  <a:pt x="0" y="351933"/>
                </a:moveTo>
                <a:cubicBezTo>
                  <a:pt x="47134" y="179108"/>
                  <a:pt x="94268" y="6284"/>
                  <a:pt x="150829" y="3142"/>
                </a:cubicBezTo>
                <a:cubicBezTo>
                  <a:pt x="207390" y="0"/>
                  <a:pt x="282804" y="235670"/>
                  <a:pt x="339365" y="333080"/>
                </a:cubicBezTo>
                <a:cubicBezTo>
                  <a:pt x="395926" y="430490"/>
                  <a:pt x="436776" y="592317"/>
                  <a:pt x="490194" y="587603"/>
                </a:cubicBezTo>
                <a:cubicBezTo>
                  <a:pt x="543613" y="582890"/>
                  <a:pt x="622169" y="355075"/>
                  <a:pt x="659876" y="304799"/>
                </a:cubicBezTo>
                <a:cubicBezTo>
                  <a:pt x="697583" y="254523"/>
                  <a:pt x="680301" y="274948"/>
                  <a:pt x="716437" y="285946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示波器送鋸齒波信號到陰極射線管的水平偏向板，促使</a:t>
            </a:r>
            <a:r>
              <a:rPr lang="en-US" dirty="0" smtClean="0"/>
              <a:t>CRT</a:t>
            </a:r>
            <a:r>
              <a:rPr lang="zh-TW" altLang="en-US" dirty="0" smtClean="0"/>
              <a:t>的電子束作水平掃描</a:t>
            </a:r>
            <a:r>
              <a:rPr lang="en-US" altLang="zh-TW" dirty="0" smtClean="0"/>
              <a:t>(</a:t>
            </a:r>
            <a:r>
              <a:rPr lang="zh-TW" altLang="en-US" dirty="0" smtClean="0"/>
              <a:t>顯示強度值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3936425" y="2852936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4176458" y="3495878"/>
            <a:ext cx="45719" cy="457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 rot="5400000">
            <a:off x="3828474" y="3530803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5400000">
            <a:off x="4971481" y="3530803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rot="10800000">
            <a:off x="3650673" y="349587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10800000">
            <a:off x="5222309" y="349587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5400000">
            <a:off x="3187120" y="3949907"/>
            <a:ext cx="917582" cy="95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5400000">
            <a:off x="5187384" y="3949907"/>
            <a:ext cx="917582" cy="95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10800000">
            <a:off x="3650674" y="4422984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rot="10800000">
            <a:off x="5222309" y="4422983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2111" y="4567448"/>
            <a:ext cx="229004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橢圓 32"/>
          <p:cNvSpPr/>
          <p:nvPr/>
        </p:nvSpPr>
        <p:spPr>
          <a:xfrm>
            <a:off x="4044468" y="5593299"/>
            <a:ext cx="45719" cy="457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4079301" y="42695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輸入訊號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03125 -0.0671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10347 -0.0030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6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-4.44444E-6 L 0.05486 -0.0601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3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09566 -0.00301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6 -0.00416 L 0.08645 -0.0671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09566 -0.0030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33" grpId="0" animBg="1"/>
      <p:bldP spid="33" grpId="1" animBg="1"/>
      <p:bldP spid="3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之後再加上垂直方向的訊號，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合成水平和垂直強度的讓光點做上下起伏</a:t>
            </a:r>
            <a:endParaRPr lang="zh-TW" alt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798" y="2708920"/>
            <a:ext cx="51244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橢圓 10"/>
          <p:cNvSpPr/>
          <p:nvPr/>
        </p:nvSpPr>
        <p:spPr>
          <a:xfrm>
            <a:off x="4205847" y="5852192"/>
            <a:ext cx="45719" cy="457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894112" y="3344923"/>
            <a:ext cx="45719" cy="457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323004" y="3377581"/>
            <a:ext cx="45719" cy="457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C 1.94444E-6 -0.02384 0.00868 -0.04189 0.01944 -0.04189 C 0.03055 -0.04189 0.03941 -0.02384 0.03941 -3.33333E-6 C 0.03941 0.02361 0.04809 0.04213 0.0592 0.04213 C 0.06996 0.04213 0.07882 0.02361 0.07882 -3.33333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-0.03495 L -1.66667E-6 0.03658 L -1.66667E-6 -3.7037E-6 Z " pathEditMode="relative" ptsTypes="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023 L 0.03368 -0.08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733 -0.00162 L 0.06892 -0.08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7309 -0.00278 L 0.10469 -0.084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12976"/>
            <a:ext cx="4513203" cy="19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儀器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CH1</a:t>
            </a:r>
            <a:r>
              <a:rPr lang="zh-TW" altLang="en-US" dirty="0" smtClean="0"/>
              <a:t>和</a:t>
            </a:r>
            <a:r>
              <a:rPr lang="en-US" altLang="zh-TW" dirty="0" smtClean="0"/>
              <a:t>CH2</a:t>
            </a:r>
            <a:r>
              <a:rPr lang="zh-TW" altLang="en-US" dirty="0" smtClean="0"/>
              <a:t>訊號可合成</a:t>
            </a:r>
            <a:r>
              <a:rPr lang="en-US" altLang="zh-TW" dirty="0" smtClean="0"/>
              <a:t>(</a:t>
            </a:r>
            <a:r>
              <a:rPr lang="zh-TW" altLang="en-US" dirty="0" smtClean="0"/>
              <a:t>原理介紹</a:t>
            </a:r>
            <a:r>
              <a:rPr lang="en-US" altLang="zh-TW" dirty="0" smtClean="0"/>
              <a:t>)</a:t>
            </a:r>
            <a:r>
              <a:rPr lang="zh-TW" altLang="en-US" dirty="0" smtClean="0"/>
              <a:t>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切換模式時，也可在螢幕分開顯示</a:t>
            </a:r>
            <a:r>
              <a:rPr lang="en-US" altLang="zh-TW" dirty="0" smtClean="0"/>
              <a:t>CH1</a:t>
            </a:r>
            <a:r>
              <a:rPr lang="zh-TW" altLang="en-US" dirty="0" smtClean="0"/>
              <a:t>和</a:t>
            </a:r>
            <a:r>
              <a:rPr lang="en-US" altLang="zh-TW" dirty="0" smtClean="0"/>
              <a:t>CH2</a:t>
            </a:r>
            <a:r>
              <a:rPr lang="zh-TW" altLang="en-US" dirty="0" smtClean="0"/>
              <a:t>的訊號圖形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3122413" y="5050884"/>
            <a:ext cx="0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V="1">
            <a:off x="3664177" y="5050884"/>
            <a:ext cx="0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2771800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CH1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347864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CH2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501008"/>
            <a:ext cx="3048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429001"/>
            <a:ext cx="17281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儀器</a:t>
            </a:r>
            <a:r>
              <a:rPr lang="en-US" altLang="zh-TW" dirty="0" smtClean="0"/>
              <a:t>(Part2 </a:t>
            </a:r>
            <a:r>
              <a:rPr lang="en-US" altLang="zh-TW" dirty="0" err="1" smtClean="0"/>
              <a:t>Lissajous</a:t>
            </a:r>
            <a:r>
              <a:rPr lang="zh-TW" altLang="en-US" dirty="0" smtClean="0"/>
              <a:t> </a:t>
            </a:r>
            <a:r>
              <a:rPr lang="en-US" altLang="zh-TW" dirty="0" smtClean="0"/>
              <a:t>Figure)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437112"/>
            <a:ext cx="4097928" cy="205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49080"/>
            <a:ext cx="3438376" cy="239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412776"/>
            <a:ext cx="5067025" cy="224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肘形接點 7"/>
          <p:cNvCxnSpPr/>
          <p:nvPr/>
        </p:nvCxnSpPr>
        <p:spPr>
          <a:xfrm rot="10800000" flipV="1">
            <a:off x="971600" y="3429000"/>
            <a:ext cx="3384376" cy="2808312"/>
          </a:xfrm>
          <a:prstGeom prst="bentConnector3">
            <a:avLst>
              <a:gd name="adj1" fmla="val 10013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接點 9"/>
          <p:cNvCxnSpPr/>
          <p:nvPr/>
        </p:nvCxnSpPr>
        <p:spPr>
          <a:xfrm>
            <a:off x="5004048" y="3501008"/>
            <a:ext cx="3240360" cy="2592288"/>
          </a:xfrm>
          <a:prstGeom prst="bentConnector3">
            <a:avLst>
              <a:gd name="adj1" fmla="val 10032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1259632" y="51571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SG-4105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436096" y="53012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SFG-2110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979712" y="206258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</a:rPr>
              <a:t>組合出</a:t>
            </a:r>
            <a:r>
              <a:rPr lang="en-US" altLang="zh-TW" dirty="0" err="1" smtClean="0">
                <a:solidFill>
                  <a:srgbClr val="FFFF00"/>
                </a:solidFill>
              </a:rPr>
              <a:t>Lissajous</a:t>
            </a:r>
            <a:r>
              <a:rPr lang="zh-TW" altLang="en-US" dirty="0" smtClean="0">
                <a:solidFill>
                  <a:srgbClr val="FFFF00"/>
                </a:solidFill>
              </a:rPr>
              <a:t>圖形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660232" y="1700808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藉由改變 </a:t>
            </a:r>
            <a:r>
              <a:rPr lang="en-US" altLang="zh-TW" b="1" dirty="0" smtClean="0"/>
              <a:t>CH1</a:t>
            </a:r>
            <a:r>
              <a:rPr lang="zh-TW" altLang="en-US" b="1" dirty="0" smtClean="0"/>
              <a:t>和</a:t>
            </a:r>
            <a:r>
              <a:rPr lang="en-US" altLang="zh-TW" b="1" dirty="0" smtClean="0"/>
              <a:t>CH2</a:t>
            </a:r>
            <a:r>
              <a:rPr lang="zh-TW" altLang="en-US" b="1" dirty="0" smtClean="0"/>
              <a:t>的頻率比，組合出不同的圖形</a:t>
            </a:r>
            <a:endParaRPr lang="zh-TW" altLang="en-US" b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0" y="1484784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相差</a:t>
            </a:r>
            <a:r>
              <a:rPr lang="en-US" altLang="zh-TW" b="1" i="1" dirty="0" smtClean="0"/>
              <a:t>φ</a:t>
            </a:r>
            <a:r>
              <a:rPr lang="en-US" altLang="zh-TW" b="1" dirty="0" smtClean="0"/>
              <a:t>=0</a:t>
            </a:r>
            <a:r>
              <a:rPr lang="zh-TW" altLang="en-US" b="1" dirty="0" smtClean="0"/>
              <a:t>為例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CH1:CH2</a:t>
            </a:r>
            <a:endParaRPr lang="zh-TW" altLang="en-US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0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=1:1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Bild:Lissajous-o1-p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916832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字方塊 18"/>
          <p:cNvSpPr txBox="1"/>
          <p:nvPr/>
        </p:nvSpPr>
        <p:spPr>
          <a:xfrm>
            <a:off x="-14740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=1:2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Bild:Lissajous-o12-p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16832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文字方塊 19"/>
          <p:cNvSpPr txBox="1"/>
          <p:nvPr/>
        </p:nvSpPr>
        <p:spPr>
          <a:xfrm>
            <a:off x="0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=1:3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Bild:Lissajous-o13-p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1916832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4" grpId="1"/>
      <p:bldP spid="19" grpId="0"/>
      <p:bldP spid="19" grpId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252</TotalTime>
  <Words>191</Words>
  <Application>Microsoft Office PowerPoint</Application>
  <PresentationFormat>如螢幕大小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中庸</vt:lpstr>
      <vt:lpstr>壁窗</vt:lpstr>
      <vt:lpstr>實驗 </vt:lpstr>
      <vt:lpstr>目的（object）</vt:lpstr>
      <vt:lpstr>原理</vt:lpstr>
      <vt:lpstr>原理</vt:lpstr>
      <vt:lpstr>原理</vt:lpstr>
      <vt:lpstr>原理</vt:lpstr>
      <vt:lpstr>原理</vt:lpstr>
      <vt:lpstr>儀器</vt:lpstr>
      <vt:lpstr>儀器(Part2 Lissajous Figure)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sayes</dc:creator>
  <cp:lastModifiedBy>win</cp:lastModifiedBy>
  <cp:revision>36</cp:revision>
  <dcterms:created xsi:type="dcterms:W3CDTF">2012-09-18T11:14:15Z</dcterms:created>
  <dcterms:modified xsi:type="dcterms:W3CDTF">2012-12-14T03:42:51Z</dcterms:modified>
</cp:coreProperties>
</file>