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3"/>
  </p:notesMasterIdLst>
  <p:sldIdLst>
    <p:sldId id="256" r:id="rId2"/>
    <p:sldId id="257" r:id="rId3"/>
    <p:sldId id="312" r:id="rId4"/>
    <p:sldId id="282" r:id="rId5"/>
    <p:sldId id="283" r:id="rId6"/>
    <p:sldId id="284" r:id="rId7"/>
    <p:sldId id="260" r:id="rId8"/>
    <p:sldId id="261" r:id="rId9"/>
    <p:sldId id="286" r:id="rId10"/>
    <p:sldId id="289" r:id="rId11"/>
    <p:sldId id="296" r:id="rId12"/>
    <p:sldId id="313" r:id="rId13"/>
    <p:sldId id="314" r:id="rId14"/>
    <p:sldId id="287" r:id="rId15"/>
    <p:sldId id="288" r:id="rId16"/>
    <p:sldId id="315" r:id="rId17"/>
    <p:sldId id="316" r:id="rId18"/>
    <p:sldId id="317" r:id="rId19"/>
    <p:sldId id="318" r:id="rId20"/>
    <p:sldId id="343" r:id="rId21"/>
    <p:sldId id="291" r:id="rId22"/>
    <p:sldId id="292" r:id="rId23"/>
    <p:sldId id="306" r:id="rId24"/>
    <p:sldId id="297" r:id="rId25"/>
    <p:sldId id="298" r:id="rId26"/>
    <p:sldId id="301" r:id="rId27"/>
    <p:sldId id="320" r:id="rId28"/>
    <p:sldId id="305" r:id="rId29"/>
    <p:sldId id="311" r:id="rId30"/>
    <p:sldId id="321" r:id="rId31"/>
    <p:sldId id="299" r:id="rId32"/>
    <p:sldId id="308" r:id="rId33"/>
    <p:sldId id="310" r:id="rId34"/>
    <p:sldId id="309" r:id="rId35"/>
    <p:sldId id="302" r:id="rId36"/>
    <p:sldId id="303" r:id="rId37"/>
    <p:sldId id="304" r:id="rId38"/>
    <p:sldId id="295" r:id="rId39"/>
    <p:sldId id="319" r:id="rId40"/>
    <p:sldId id="307" r:id="rId41"/>
    <p:sldId id="32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57D0C0-1410-4623-9432-949634D076E0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A8AB2F1-1F0C-4306-AC7B-2D17C96049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BA1C7F-829A-4B3A-A084-6CF0AE72A8C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1505F-5E85-462C-BD1F-9810177AE5D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E569E-1364-4BEC-B791-DE90505A421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8D139-C991-4898-9B93-55F3B2F8895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61C440-96CA-4682-8A0A-FB34ADC9941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93FEC2-C62C-4D02-9A5B-1A826F8A3D9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5820EA-37A2-44A2-919C-F52BD2EEB81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60BD-A8CF-42D2-AE0C-08386607137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C7D57-F87D-4889-880D-0012655DBFD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8D9E3-2F74-4188-A49E-60C20E26F8E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F33DF-B3DC-43A5-949B-B70F04EFEAB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08CCE-45B1-46E0-8C98-0024B22FC9D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1D33C-D6C1-40BD-AE9C-E78AE65BC88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8A4C5-9DC5-48CC-B600-687E05C596F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E3384-4D30-449A-9D62-FEAC9192BBA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34C85-2BCF-4903-A7BC-20F639A09CF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36DA5-ABED-4A4E-B55D-9DD63EF7818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0545D-19E6-40A9-9AA1-AB02B582386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68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04271-4D17-42C5-B8DE-45D248CB9DC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F1D3E-9671-43DC-89D1-4C01AA9FAE6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9F82A-310C-4C98-A75C-38E94F8AA3C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F47F43-9A60-4EB1-AC03-4020DC37508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4EAD6-F935-4283-99AA-338462FAD55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F9C12-99CD-4A79-8E9F-FF1A9266513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B4A55-4997-4B35-89F4-EC313E4A048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67EDD-DA60-4387-A45F-46F817578D1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2C7C9-A67E-4BE3-BF6A-BD47FFCB952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0E8DC-6330-4F27-9145-DD29301E3EC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74352-2B0F-439B-AAD0-EE0EFCBCA2D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6C011-EA49-479F-B7DD-8E31CB432D9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E94AE-4ABE-45A0-9C9D-A876DC0FE53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1C022-80B6-4FDF-AD83-52D133EB238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F2D5A6-F389-4DF3-B501-E56924CECE9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ECB75-00D0-475C-BE4D-5337382DDF1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3C8EC-DB02-4582-9A14-F1FF44AB4BC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8FB9D-BB91-46A5-AB88-CA4FBCEB2E8B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B554AF-8677-4BC2-AB15-E28D34F73E3A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F3F9C4-A8A4-4003-B7C6-304F143792F6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11A2BD-1091-4CB4-8B13-84544C9245F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B04ED-FB0C-457E-BFE5-E578260EB490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933139-7047-4EA0-852F-0E68191B9D43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61238-37B8-45C8-883E-50090D7D7EB0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725578-4C05-49BE-83CA-A59405EE05F8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35FEA-080B-4F54-B588-A95D32CFA9FD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DC028E-45CB-4812-A032-730BE915CCD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5ECC5E-54D8-43FC-BB7F-F3B3CBABE91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CCA3F3-88A8-46EA-83C1-B23763E3AC9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B70DB9-BBB7-4E18-9E43-261D228908B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99ADD-9B06-4872-B969-232057940B2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C930D0-0309-4035-A7C0-8C556ED1516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0D43A8-81B7-4290-BBB8-B1F43036361D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2AEA19-425D-42F2-B7BB-45D56C0DF8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E7DD-8EE3-4765-A096-96F3B275A6CC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A70D-A7DD-4F1C-A954-05F02AF4A1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504D-4006-4157-A30A-126D8C5A6BB4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10C2-81E1-4963-8DF9-E67A6229ED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B685-5E37-433A-961E-56974A431E3C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F609-2294-424B-B54E-28627EF6BB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7D18D-5543-4C3C-B035-35D17A7160F2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FA54ED-7550-4857-8AC5-26C4391D51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92304A-D384-47F9-8469-834C42C01356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1F336B-9A97-42F8-A08F-A82762D2A3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E0B21E-4267-43C1-99A9-9DBE97F92205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25DFC8-576E-4F43-87E7-063418DF15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EBFF-CA79-460D-9427-EB985938998F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0BE5-CBD7-4AE5-B40B-44F9177614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3633-CD42-41AA-9CA7-6967D8C3624D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021ED7-A73B-47B1-BDEC-514A778C22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5EEE-9034-43C8-A7A4-4D5DF53082D8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5F9E-8E4D-41B3-97D9-B4A94ABE65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720BDE-7DCD-4735-A6F8-ED882C0C673B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A64E97F-2B42-4127-8F65-5710758C4D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C7DC01-4839-46AE-8404-D90A135556AE}" type="datetimeFigureOut">
              <a:rPr lang="zh-TW" altLang="en-US"/>
              <a:pPr>
                <a:defRPr/>
              </a:pPr>
              <a:t>2016/1/21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E57BFD-0523-434E-87F2-47DDB56739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3" r:id="rId2"/>
    <p:sldLayoutId id="2147483888" r:id="rId3"/>
    <p:sldLayoutId id="2147483889" r:id="rId4"/>
    <p:sldLayoutId id="2147483890" r:id="rId5"/>
    <p:sldLayoutId id="2147483884" r:id="rId6"/>
    <p:sldLayoutId id="2147483891" r:id="rId7"/>
    <p:sldLayoutId id="2147483885" r:id="rId8"/>
    <p:sldLayoutId id="2147483892" r:id="rId9"/>
    <p:sldLayoutId id="2147483886" r:id="rId10"/>
    <p:sldLayoutId id="21474838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三用電表</a:t>
            </a:r>
            <a:endParaRPr lang="zh-TW" altLang="en-US" dirty="0"/>
          </a:p>
        </p:txBody>
      </p:sp>
      <p:sp>
        <p:nvSpPr>
          <p:cNvPr id="9219" name="副標題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solidFill>
                  <a:srgbClr val="00B0F0"/>
                </a:solidFill>
              </a:rPr>
              <a:t>電阻值判讀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4595812"/>
          </a:xfrm>
        </p:spPr>
        <p:txBody>
          <a:bodyPr/>
          <a:lstStyle/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檔位共分為五的檔位，分別是</a:t>
            </a:r>
            <a:r>
              <a:rPr lang="en-US" altLang="zh-TW" sz="2400" smtClean="0"/>
              <a:t>X1R</a:t>
            </a:r>
            <a:r>
              <a:rPr lang="zh-TW" altLang="en-US" sz="2400" smtClean="0"/>
              <a:t>，</a:t>
            </a:r>
            <a:r>
              <a:rPr lang="en-US" altLang="zh-TW" sz="2400" smtClean="0"/>
              <a:t>X10R</a:t>
            </a:r>
            <a:r>
              <a:rPr lang="zh-TW" altLang="en-US" sz="2400" smtClean="0"/>
              <a:t>，</a:t>
            </a:r>
            <a:r>
              <a:rPr lang="en-US" altLang="zh-TW" sz="2400" smtClean="0"/>
              <a:t>X100R</a:t>
            </a:r>
            <a:r>
              <a:rPr lang="zh-TW" altLang="en-US" sz="2400" smtClean="0"/>
              <a:t>，</a:t>
            </a:r>
            <a:r>
              <a:rPr lang="en-US" altLang="zh-TW" sz="2400" smtClean="0"/>
              <a:t>X1KR</a:t>
            </a:r>
            <a:r>
              <a:rPr lang="zh-TW" altLang="en-US" sz="2400" smtClean="0"/>
              <a:t>，</a:t>
            </a:r>
            <a:r>
              <a:rPr lang="en-US" altLang="zh-TW" sz="2400" smtClean="0"/>
              <a:t>X10KR</a:t>
            </a:r>
            <a:r>
              <a:rPr lang="zh-TW" altLang="en-US" sz="2400" smtClean="0"/>
              <a:t>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刻度尺上的讀值與歐姆檔位的倍率相乘，就是待測電阻的阻值。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b="1" smtClean="0">
                <a:solidFill>
                  <a:srgbClr val="FF0000"/>
                </a:solidFill>
              </a:rPr>
              <a:t>例：</a:t>
            </a:r>
            <a:r>
              <a:rPr lang="zh-TW" altLang="en-US" sz="2400" smtClean="0"/>
              <a:t>當檔位在</a:t>
            </a:r>
            <a:r>
              <a:rPr lang="en-US" altLang="zh-TW" sz="2400" smtClean="0"/>
              <a:t>X1R</a:t>
            </a:r>
            <a:r>
              <a:rPr lang="zh-TW" altLang="en-US" sz="2400" smtClean="0"/>
              <a:t>，指針偏轉到刻度尺</a:t>
            </a:r>
            <a:r>
              <a:rPr lang="en-US" altLang="zh-TW" sz="2400" smtClean="0"/>
              <a:t>20</a:t>
            </a:r>
            <a:r>
              <a:rPr lang="zh-TW" altLang="en-US" sz="2400" smtClean="0"/>
              <a:t>的位置，量測的電阻值為</a:t>
            </a:r>
            <a:r>
              <a:rPr lang="en-US" altLang="zh-TW" sz="2400" smtClean="0"/>
              <a:t>20X1</a:t>
            </a:r>
            <a:r>
              <a:rPr lang="zh-TW" altLang="en-US" sz="2400" smtClean="0"/>
              <a:t>＝</a:t>
            </a:r>
            <a:r>
              <a:rPr lang="en-US" altLang="zh-TW" sz="2400" smtClean="0"/>
              <a:t>20</a:t>
            </a:r>
            <a:r>
              <a:rPr lang="zh-TW" altLang="en-US" sz="2400" smtClean="0"/>
              <a:t>歐姆。</a:t>
            </a:r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b="1" smtClean="0">
                <a:solidFill>
                  <a:srgbClr val="FF0000"/>
                </a:solidFill>
              </a:rPr>
              <a:t>例：</a:t>
            </a:r>
            <a:r>
              <a:rPr lang="zh-TW" altLang="en-US" sz="2400" smtClean="0"/>
              <a:t>當檔位在</a:t>
            </a:r>
            <a:r>
              <a:rPr lang="en-US" altLang="zh-TW" sz="2400" smtClean="0"/>
              <a:t>X10R</a:t>
            </a:r>
            <a:r>
              <a:rPr lang="zh-TW" altLang="en-US" sz="2400" smtClean="0"/>
              <a:t>，指針偏轉到刻度尺</a:t>
            </a:r>
            <a:r>
              <a:rPr lang="en-US" altLang="zh-TW" sz="2400" smtClean="0"/>
              <a:t>20</a:t>
            </a:r>
            <a:r>
              <a:rPr lang="zh-TW" altLang="en-US" sz="2400" smtClean="0"/>
              <a:t>的位置，量測的電阻值為</a:t>
            </a:r>
            <a:r>
              <a:rPr lang="en-US" altLang="zh-TW" sz="2400" smtClean="0"/>
              <a:t>20X10</a:t>
            </a:r>
            <a:r>
              <a:rPr lang="zh-TW" altLang="en-US" sz="2400" smtClean="0"/>
              <a:t>＝</a:t>
            </a:r>
            <a:r>
              <a:rPr lang="en-US" altLang="zh-TW" sz="2400" smtClean="0"/>
              <a:t>200</a:t>
            </a:r>
            <a:r>
              <a:rPr lang="zh-TW" altLang="en-US" sz="2400" smtClean="0"/>
              <a:t>歐姆。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以此類推，即可讀取電阻值。</a:t>
            </a:r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endParaRPr lang="zh-TW" altLang="en-US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0" y="26035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三</a:t>
            </a:r>
            <a:r>
              <a:rPr lang="en-US" altLang="zh-TW" smtClean="0"/>
              <a:t>.</a:t>
            </a:r>
            <a:r>
              <a:rPr lang="zh-TW" altLang="en-US" smtClean="0"/>
              <a:t>麵包板檢測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557338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en-US" b="1" smtClean="0"/>
              <a:t>麵包板是一種免焊的電路板，其電路如下圖所示：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420938"/>
            <a:ext cx="2344738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2432050" y="6021388"/>
            <a:ext cx="863600" cy="360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6" name="直線單箭頭接點 5"/>
          <p:cNvCxnSpPr>
            <a:stCxn id="4" idx="6"/>
          </p:cNvCxnSpPr>
          <p:nvPr/>
        </p:nvCxnSpPr>
        <p:spPr>
          <a:xfrm flipV="1">
            <a:off x="3295650" y="5729288"/>
            <a:ext cx="1276350" cy="4714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文字方塊 8"/>
          <p:cNvSpPr txBox="1">
            <a:spLocks noChangeArrowheads="1"/>
          </p:cNvSpPr>
          <p:nvPr/>
        </p:nvSpPr>
        <p:spPr bwMode="auto">
          <a:xfrm>
            <a:off x="4572000" y="3860800"/>
            <a:ext cx="345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其電路的通電方向如放大圖所示</a:t>
            </a:r>
          </a:p>
        </p:txBody>
      </p:sp>
      <p:sp>
        <p:nvSpPr>
          <p:cNvPr id="10" name="橢圓 9"/>
          <p:cNvSpPr/>
          <p:nvPr/>
        </p:nvSpPr>
        <p:spPr>
          <a:xfrm>
            <a:off x="4500563" y="4752975"/>
            <a:ext cx="4248150" cy="162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19465" name="群組 27"/>
          <p:cNvGrpSpPr>
            <a:grpSpLocks/>
          </p:cNvGrpSpPr>
          <p:nvPr/>
        </p:nvGrpSpPr>
        <p:grpSpPr bwMode="auto">
          <a:xfrm>
            <a:off x="4643438" y="5084763"/>
            <a:ext cx="1296987" cy="288925"/>
            <a:chOff x="4860032" y="3501008"/>
            <a:chExt cx="1296144" cy="288032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4931423" y="3789040"/>
              <a:ext cx="11533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橢圓 12"/>
            <p:cNvSpPr/>
            <p:nvPr/>
          </p:nvSpPr>
          <p:spPr>
            <a:xfrm>
              <a:off x="4860032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15" name="直線接點 14"/>
            <p:cNvCxnSpPr>
              <a:stCxn id="13" idx="4"/>
            </p:cNvCxnSpPr>
            <p:nvPr/>
          </p:nvCxnSpPr>
          <p:spPr>
            <a:xfrm>
              <a:off x="4931423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5148769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20" name="直線接點 19"/>
            <p:cNvCxnSpPr>
              <a:stCxn id="19" idx="4"/>
            </p:cNvCxnSpPr>
            <p:nvPr/>
          </p:nvCxnSpPr>
          <p:spPr>
            <a:xfrm>
              <a:off x="5220160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橢圓 20"/>
            <p:cNvSpPr/>
            <p:nvPr/>
          </p:nvSpPr>
          <p:spPr>
            <a:xfrm>
              <a:off x="5435919" y="3501008"/>
              <a:ext cx="144369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22" name="直線接點 21"/>
            <p:cNvCxnSpPr>
              <a:stCxn id="21" idx="4"/>
            </p:cNvCxnSpPr>
            <p:nvPr/>
          </p:nvCxnSpPr>
          <p:spPr>
            <a:xfrm>
              <a:off x="5508897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橢圓 22"/>
            <p:cNvSpPr/>
            <p:nvPr/>
          </p:nvSpPr>
          <p:spPr>
            <a:xfrm>
              <a:off x="5724657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24" name="直線接點 23"/>
            <p:cNvCxnSpPr>
              <a:stCxn id="23" idx="4"/>
            </p:cNvCxnSpPr>
            <p:nvPr/>
          </p:nvCxnSpPr>
          <p:spPr>
            <a:xfrm>
              <a:off x="5796048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/>
            <p:cNvSpPr/>
            <p:nvPr/>
          </p:nvSpPr>
          <p:spPr>
            <a:xfrm>
              <a:off x="6011808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26" name="直線接點 25"/>
            <p:cNvCxnSpPr>
              <a:stCxn id="25" idx="4"/>
            </p:cNvCxnSpPr>
            <p:nvPr/>
          </p:nvCxnSpPr>
          <p:spPr>
            <a:xfrm>
              <a:off x="6084785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6" name="群組 30"/>
          <p:cNvGrpSpPr>
            <a:grpSpLocks/>
          </p:cNvGrpSpPr>
          <p:nvPr/>
        </p:nvGrpSpPr>
        <p:grpSpPr bwMode="auto">
          <a:xfrm>
            <a:off x="4643438" y="5516563"/>
            <a:ext cx="1296987" cy="288925"/>
            <a:chOff x="4860032" y="3501008"/>
            <a:chExt cx="1296144" cy="288032"/>
          </a:xfrm>
        </p:grpSpPr>
        <p:cxnSp>
          <p:nvCxnSpPr>
            <p:cNvPr id="32" name="直線接點 31"/>
            <p:cNvCxnSpPr/>
            <p:nvPr/>
          </p:nvCxnSpPr>
          <p:spPr>
            <a:xfrm>
              <a:off x="4931423" y="3789040"/>
              <a:ext cx="11533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橢圓 32"/>
            <p:cNvSpPr/>
            <p:nvPr/>
          </p:nvSpPr>
          <p:spPr>
            <a:xfrm>
              <a:off x="4860032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34" name="直線接點 33"/>
            <p:cNvCxnSpPr>
              <a:stCxn id="33" idx="4"/>
            </p:cNvCxnSpPr>
            <p:nvPr/>
          </p:nvCxnSpPr>
          <p:spPr>
            <a:xfrm>
              <a:off x="4931423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橢圓 34"/>
            <p:cNvSpPr/>
            <p:nvPr/>
          </p:nvSpPr>
          <p:spPr>
            <a:xfrm>
              <a:off x="5148769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36" name="直線接點 35"/>
            <p:cNvCxnSpPr>
              <a:stCxn id="35" idx="4"/>
            </p:cNvCxnSpPr>
            <p:nvPr/>
          </p:nvCxnSpPr>
          <p:spPr>
            <a:xfrm>
              <a:off x="5220160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橢圓 36"/>
            <p:cNvSpPr/>
            <p:nvPr/>
          </p:nvSpPr>
          <p:spPr>
            <a:xfrm>
              <a:off x="5435919" y="3501008"/>
              <a:ext cx="144369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38" name="直線接點 37"/>
            <p:cNvCxnSpPr>
              <a:stCxn id="37" idx="4"/>
            </p:cNvCxnSpPr>
            <p:nvPr/>
          </p:nvCxnSpPr>
          <p:spPr>
            <a:xfrm>
              <a:off x="5508897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橢圓 38"/>
            <p:cNvSpPr/>
            <p:nvPr/>
          </p:nvSpPr>
          <p:spPr>
            <a:xfrm>
              <a:off x="5724657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40" name="直線接點 39"/>
            <p:cNvCxnSpPr>
              <a:stCxn id="39" idx="4"/>
            </p:cNvCxnSpPr>
            <p:nvPr/>
          </p:nvCxnSpPr>
          <p:spPr>
            <a:xfrm>
              <a:off x="5796048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橢圓 40"/>
            <p:cNvSpPr/>
            <p:nvPr/>
          </p:nvSpPr>
          <p:spPr>
            <a:xfrm>
              <a:off x="6011808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42" name="直線接點 41"/>
            <p:cNvCxnSpPr>
              <a:stCxn id="41" idx="4"/>
            </p:cNvCxnSpPr>
            <p:nvPr/>
          </p:nvCxnSpPr>
          <p:spPr>
            <a:xfrm>
              <a:off x="6084785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7" name="群組 42"/>
          <p:cNvGrpSpPr>
            <a:grpSpLocks/>
          </p:cNvGrpSpPr>
          <p:nvPr/>
        </p:nvGrpSpPr>
        <p:grpSpPr bwMode="auto">
          <a:xfrm>
            <a:off x="4643438" y="5949950"/>
            <a:ext cx="1296987" cy="287338"/>
            <a:chOff x="4860032" y="3501008"/>
            <a:chExt cx="1296144" cy="288032"/>
          </a:xfrm>
        </p:grpSpPr>
        <p:cxnSp>
          <p:nvCxnSpPr>
            <p:cNvPr id="44" name="直線接點 43"/>
            <p:cNvCxnSpPr/>
            <p:nvPr/>
          </p:nvCxnSpPr>
          <p:spPr>
            <a:xfrm>
              <a:off x="4931423" y="3789040"/>
              <a:ext cx="11533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橢圓 44"/>
            <p:cNvSpPr/>
            <p:nvPr/>
          </p:nvSpPr>
          <p:spPr>
            <a:xfrm>
              <a:off x="4860032" y="3501008"/>
              <a:ext cx="144368" cy="1448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46" name="直線接點 45"/>
            <p:cNvCxnSpPr>
              <a:stCxn id="45" idx="4"/>
            </p:cNvCxnSpPr>
            <p:nvPr/>
          </p:nvCxnSpPr>
          <p:spPr>
            <a:xfrm>
              <a:off x="4931423" y="3645820"/>
              <a:ext cx="0" cy="143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橢圓 46"/>
            <p:cNvSpPr/>
            <p:nvPr/>
          </p:nvSpPr>
          <p:spPr>
            <a:xfrm>
              <a:off x="5148769" y="3501008"/>
              <a:ext cx="142782" cy="1448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48" name="直線接點 47"/>
            <p:cNvCxnSpPr>
              <a:stCxn id="47" idx="4"/>
            </p:cNvCxnSpPr>
            <p:nvPr/>
          </p:nvCxnSpPr>
          <p:spPr>
            <a:xfrm>
              <a:off x="5220160" y="3645820"/>
              <a:ext cx="0" cy="143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橢圓 48"/>
            <p:cNvSpPr/>
            <p:nvPr/>
          </p:nvSpPr>
          <p:spPr>
            <a:xfrm>
              <a:off x="5435919" y="3501008"/>
              <a:ext cx="144369" cy="1448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50" name="直線接點 49"/>
            <p:cNvCxnSpPr>
              <a:stCxn id="49" idx="4"/>
            </p:cNvCxnSpPr>
            <p:nvPr/>
          </p:nvCxnSpPr>
          <p:spPr>
            <a:xfrm>
              <a:off x="5508897" y="3645820"/>
              <a:ext cx="0" cy="143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橢圓 50"/>
            <p:cNvSpPr/>
            <p:nvPr/>
          </p:nvSpPr>
          <p:spPr>
            <a:xfrm>
              <a:off x="5724657" y="3501008"/>
              <a:ext cx="142782" cy="1448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52" name="直線接點 51"/>
            <p:cNvCxnSpPr>
              <a:stCxn id="51" idx="4"/>
            </p:cNvCxnSpPr>
            <p:nvPr/>
          </p:nvCxnSpPr>
          <p:spPr>
            <a:xfrm>
              <a:off x="5796048" y="3645820"/>
              <a:ext cx="0" cy="143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橢圓 52"/>
            <p:cNvSpPr/>
            <p:nvPr/>
          </p:nvSpPr>
          <p:spPr>
            <a:xfrm>
              <a:off x="6011808" y="3501008"/>
              <a:ext cx="144368" cy="1448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54" name="直線接點 53"/>
            <p:cNvCxnSpPr>
              <a:stCxn id="53" idx="4"/>
            </p:cNvCxnSpPr>
            <p:nvPr/>
          </p:nvCxnSpPr>
          <p:spPr>
            <a:xfrm>
              <a:off x="6084785" y="3645820"/>
              <a:ext cx="0" cy="143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8" name="群組 54"/>
          <p:cNvGrpSpPr>
            <a:grpSpLocks/>
          </p:cNvGrpSpPr>
          <p:nvPr/>
        </p:nvGrpSpPr>
        <p:grpSpPr bwMode="auto">
          <a:xfrm rot="5400000">
            <a:off x="5796757" y="5517356"/>
            <a:ext cx="1295400" cy="287337"/>
            <a:chOff x="4860032" y="3501008"/>
            <a:chExt cx="1296144" cy="288032"/>
          </a:xfrm>
        </p:grpSpPr>
        <p:cxnSp>
          <p:nvCxnSpPr>
            <p:cNvPr id="56" name="直線接點 55"/>
            <p:cNvCxnSpPr/>
            <p:nvPr/>
          </p:nvCxnSpPr>
          <p:spPr>
            <a:xfrm>
              <a:off x="4931512" y="3777902"/>
              <a:ext cx="1153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橢圓 56"/>
            <p:cNvSpPr/>
            <p:nvPr/>
          </p:nvSpPr>
          <p:spPr>
            <a:xfrm>
              <a:off x="4860033" y="3501009"/>
              <a:ext cx="144546" cy="144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58" name="直線接點 57"/>
            <p:cNvCxnSpPr>
              <a:stCxn id="57" idx="4"/>
            </p:cNvCxnSpPr>
            <p:nvPr/>
          </p:nvCxnSpPr>
          <p:spPr>
            <a:xfrm>
              <a:off x="4931511" y="3634681"/>
              <a:ext cx="0" cy="143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橢圓 58"/>
            <p:cNvSpPr/>
            <p:nvPr/>
          </p:nvSpPr>
          <p:spPr>
            <a:xfrm>
              <a:off x="5147536" y="3501009"/>
              <a:ext cx="144545" cy="144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60" name="直線接點 59"/>
            <p:cNvCxnSpPr>
              <a:stCxn id="59" idx="4"/>
            </p:cNvCxnSpPr>
            <p:nvPr/>
          </p:nvCxnSpPr>
          <p:spPr>
            <a:xfrm>
              <a:off x="5220602" y="3634681"/>
              <a:ext cx="0" cy="143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橢圓 60"/>
            <p:cNvSpPr/>
            <p:nvPr/>
          </p:nvSpPr>
          <p:spPr>
            <a:xfrm>
              <a:off x="5436627" y="3501009"/>
              <a:ext cx="142957" cy="144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62" name="直線接點 61"/>
            <p:cNvCxnSpPr>
              <a:stCxn id="61" idx="4"/>
            </p:cNvCxnSpPr>
            <p:nvPr/>
          </p:nvCxnSpPr>
          <p:spPr>
            <a:xfrm>
              <a:off x="5508104" y="3634681"/>
              <a:ext cx="0" cy="143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橢圓 62"/>
            <p:cNvSpPr/>
            <p:nvPr/>
          </p:nvSpPr>
          <p:spPr>
            <a:xfrm>
              <a:off x="5724129" y="3501009"/>
              <a:ext cx="144546" cy="144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64" name="直線接點 63"/>
            <p:cNvCxnSpPr>
              <a:stCxn id="63" idx="4"/>
            </p:cNvCxnSpPr>
            <p:nvPr/>
          </p:nvCxnSpPr>
          <p:spPr>
            <a:xfrm>
              <a:off x="5795607" y="3634681"/>
              <a:ext cx="0" cy="143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橢圓 64"/>
            <p:cNvSpPr/>
            <p:nvPr/>
          </p:nvSpPr>
          <p:spPr>
            <a:xfrm>
              <a:off x="6011632" y="3501009"/>
              <a:ext cx="144545" cy="144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66" name="直線接點 65"/>
            <p:cNvCxnSpPr>
              <a:stCxn id="65" idx="4"/>
            </p:cNvCxnSpPr>
            <p:nvPr/>
          </p:nvCxnSpPr>
          <p:spPr>
            <a:xfrm>
              <a:off x="6084698" y="3634681"/>
              <a:ext cx="0" cy="143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9" name="群組 66"/>
          <p:cNvGrpSpPr>
            <a:grpSpLocks/>
          </p:cNvGrpSpPr>
          <p:nvPr/>
        </p:nvGrpSpPr>
        <p:grpSpPr bwMode="auto">
          <a:xfrm rot="5400000">
            <a:off x="6228557" y="5517356"/>
            <a:ext cx="1295400" cy="287337"/>
            <a:chOff x="4860032" y="3501008"/>
            <a:chExt cx="1296144" cy="288032"/>
          </a:xfrm>
        </p:grpSpPr>
        <p:cxnSp>
          <p:nvCxnSpPr>
            <p:cNvPr id="68" name="直線接點 67"/>
            <p:cNvCxnSpPr/>
            <p:nvPr/>
          </p:nvCxnSpPr>
          <p:spPr>
            <a:xfrm>
              <a:off x="4931512" y="3777902"/>
              <a:ext cx="1153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橢圓 68"/>
            <p:cNvSpPr/>
            <p:nvPr/>
          </p:nvSpPr>
          <p:spPr>
            <a:xfrm>
              <a:off x="4860033" y="3501009"/>
              <a:ext cx="144546" cy="144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70" name="直線接點 69"/>
            <p:cNvCxnSpPr>
              <a:stCxn id="69" idx="4"/>
            </p:cNvCxnSpPr>
            <p:nvPr/>
          </p:nvCxnSpPr>
          <p:spPr>
            <a:xfrm>
              <a:off x="4931511" y="3634681"/>
              <a:ext cx="0" cy="143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橢圓 70"/>
            <p:cNvSpPr/>
            <p:nvPr/>
          </p:nvSpPr>
          <p:spPr>
            <a:xfrm>
              <a:off x="5147536" y="3501009"/>
              <a:ext cx="144545" cy="144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72" name="直線接點 71"/>
            <p:cNvCxnSpPr>
              <a:stCxn id="71" idx="4"/>
            </p:cNvCxnSpPr>
            <p:nvPr/>
          </p:nvCxnSpPr>
          <p:spPr>
            <a:xfrm>
              <a:off x="5220602" y="3634681"/>
              <a:ext cx="0" cy="143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橢圓 72"/>
            <p:cNvSpPr/>
            <p:nvPr/>
          </p:nvSpPr>
          <p:spPr>
            <a:xfrm>
              <a:off x="5436627" y="3501009"/>
              <a:ext cx="142957" cy="144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74" name="直線接點 73"/>
            <p:cNvCxnSpPr>
              <a:stCxn id="73" idx="4"/>
            </p:cNvCxnSpPr>
            <p:nvPr/>
          </p:nvCxnSpPr>
          <p:spPr>
            <a:xfrm>
              <a:off x="5508104" y="3634681"/>
              <a:ext cx="0" cy="143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橢圓 74"/>
            <p:cNvSpPr/>
            <p:nvPr/>
          </p:nvSpPr>
          <p:spPr>
            <a:xfrm>
              <a:off x="5724129" y="3501009"/>
              <a:ext cx="144546" cy="144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76" name="直線接點 75"/>
            <p:cNvCxnSpPr>
              <a:stCxn id="75" idx="4"/>
            </p:cNvCxnSpPr>
            <p:nvPr/>
          </p:nvCxnSpPr>
          <p:spPr>
            <a:xfrm>
              <a:off x="5795607" y="3634681"/>
              <a:ext cx="0" cy="143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橢圓 76"/>
            <p:cNvSpPr/>
            <p:nvPr/>
          </p:nvSpPr>
          <p:spPr>
            <a:xfrm>
              <a:off x="6011632" y="3501009"/>
              <a:ext cx="144545" cy="144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78" name="直線接點 77"/>
            <p:cNvCxnSpPr>
              <a:stCxn id="77" idx="4"/>
            </p:cNvCxnSpPr>
            <p:nvPr/>
          </p:nvCxnSpPr>
          <p:spPr>
            <a:xfrm>
              <a:off x="6084698" y="3634681"/>
              <a:ext cx="0" cy="143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70" name="群組 78"/>
          <p:cNvGrpSpPr>
            <a:grpSpLocks/>
          </p:cNvGrpSpPr>
          <p:nvPr/>
        </p:nvGrpSpPr>
        <p:grpSpPr bwMode="auto">
          <a:xfrm>
            <a:off x="7235825" y="5084763"/>
            <a:ext cx="1296988" cy="288925"/>
            <a:chOff x="4860032" y="3501008"/>
            <a:chExt cx="1296144" cy="288032"/>
          </a:xfrm>
        </p:grpSpPr>
        <p:cxnSp>
          <p:nvCxnSpPr>
            <p:cNvPr id="80" name="直線接點 79"/>
            <p:cNvCxnSpPr/>
            <p:nvPr/>
          </p:nvCxnSpPr>
          <p:spPr>
            <a:xfrm>
              <a:off x="4931424" y="3789040"/>
              <a:ext cx="11533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橢圓 80"/>
            <p:cNvSpPr/>
            <p:nvPr/>
          </p:nvSpPr>
          <p:spPr>
            <a:xfrm>
              <a:off x="4860032" y="3501008"/>
              <a:ext cx="144369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82" name="直線接點 81"/>
            <p:cNvCxnSpPr>
              <a:stCxn id="81" idx="4"/>
            </p:cNvCxnSpPr>
            <p:nvPr/>
          </p:nvCxnSpPr>
          <p:spPr>
            <a:xfrm>
              <a:off x="4931424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橢圓 82"/>
            <p:cNvSpPr/>
            <p:nvPr/>
          </p:nvSpPr>
          <p:spPr>
            <a:xfrm>
              <a:off x="5148769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84" name="直線接點 83"/>
            <p:cNvCxnSpPr>
              <a:stCxn id="83" idx="4"/>
            </p:cNvCxnSpPr>
            <p:nvPr/>
          </p:nvCxnSpPr>
          <p:spPr>
            <a:xfrm>
              <a:off x="5220160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橢圓 84"/>
            <p:cNvSpPr/>
            <p:nvPr/>
          </p:nvSpPr>
          <p:spPr>
            <a:xfrm>
              <a:off x="5435920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86" name="直線接點 85"/>
            <p:cNvCxnSpPr>
              <a:stCxn id="85" idx="4"/>
            </p:cNvCxnSpPr>
            <p:nvPr/>
          </p:nvCxnSpPr>
          <p:spPr>
            <a:xfrm>
              <a:off x="5508897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橢圓 86"/>
            <p:cNvSpPr/>
            <p:nvPr/>
          </p:nvSpPr>
          <p:spPr>
            <a:xfrm>
              <a:off x="5724657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88" name="直線接點 87"/>
            <p:cNvCxnSpPr>
              <a:stCxn id="87" idx="4"/>
            </p:cNvCxnSpPr>
            <p:nvPr/>
          </p:nvCxnSpPr>
          <p:spPr>
            <a:xfrm>
              <a:off x="5796048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橢圓 88"/>
            <p:cNvSpPr/>
            <p:nvPr/>
          </p:nvSpPr>
          <p:spPr>
            <a:xfrm>
              <a:off x="6011807" y="3501008"/>
              <a:ext cx="144369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90" name="直線接點 89"/>
            <p:cNvCxnSpPr>
              <a:stCxn id="89" idx="4"/>
            </p:cNvCxnSpPr>
            <p:nvPr/>
          </p:nvCxnSpPr>
          <p:spPr>
            <a:xfrm>
              <a:off x="6084784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71" name="群組 90"/>
          <p:cNvGrpSpPr>
            <a:grpSpLocks/>
          </p:cNvGrpSpPr>
          <p:nvPr/>
        </p:nvGrpSpPr>
        <p:grpSpPr bwMode="auto">
          <a:xfrm>
            <a:off x="7235825" y="5516563"/>
            <a:ext cx="1296988" cy="288925"/>
            <a:chOff x="4860032" y="3501008"/>
            <a:chExt cx="1296144" cy="288032"/>
          </a:xfrm>
        </p:grpSpPr>
        <p:cxnSp>
          <p:nvCxnSpPr>
            <p:cNvPr id="92" name="直線接點 91"/>
            <p:cNvCxnSpPr/>
            <p:nvPr/>
          </p:nvCxnSpPr>
          <p:spPr>
            <a:xfrm>
              <a:off x="4931424" y="3789040"/>
              <a:ext cx="11533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橢圓 92"/>
            <p:cNvSpPr/>
            <p:nvPr/>
          </p:nvSpPr>
          <p:spPr>
            <a:xfrm>
              <a:off x="4860032" y="3501008"/>
              <a:ext cx="144369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94" name="直線接點 93"/>
            <p:cNvCxnSpPr>
              <a:stCxn id="93" idx="4"/>
            </p:cNvCxnSpPr>
            <p:nvPr/>
          </p:nvCxnSpPr>
          <p:spPr>
            <a:xfrm>
              <a:off x="4931424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橢圓 94"/>
            <p:cNvSpPr/>
            <p:nvPr/>
          </p:nvSpPr>
          <p:spPr>
            <a:xfrm>
              <a:off x="5148769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96" name="直線接點 95"/>
            <p:cNvCxnSpPr>
              <a:stCxn id="95" idx="4"/>
            </p:cNvCxnSpPr>
            <p:nvPr/>
          </p:nvCxnSpPr>
          <p:spPr>
            <a:xfrm>
              <a:off x="5220160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橢圓 96"/>
            <p:cNvSpPr/>
            <p:nvPr/>
          </p:nvSpPr>
          <p:spPr>
            <a:xfrm>
              <a:off x="5435920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98" name="直線接點 97"/>
            <p:cNvCxnSpPr>
              <a:stCxn id="97" idx="4"/>
            </p:cNvCxnSpPr>
            <p:nvPr/>
          </p:nvCxnSpPr>
          <p:spPr>
            <a:xfrm>
              <a:off x="5508897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橢圓 98"/>
            <p:cNvSpPr/>
            <p:nvPr/>
          </p:nvSpPr>
          <p:spPr>
            <a:xfrm>
              <a:off x="5724657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100" name="直線接點 99"/>
            <p:cNvCxnSpPr>
              <a:stCxn id="99" idx="4"/>
            </p:cNvCxnSpPr>
            <p:nvPr/>
          </p:nvCxnSpPr>
          <p:spPr>
            <a:xfrm>
              <a:off x="5796048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橢圓 100"/>
            <p:cNvSpPr/>
            <p:nvPr/>
          </p:nvSpPr>
          <p:spPr>
            <a:xfrm>
              <a:off x="6011807" y="3501008"/>
              <a:ext cx="144369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102" name="直線接點 101"/>
            <p:cNvCxnSpPr>
              <a:stCxn id="101" idx="4"/>
            </p:cNvCxnSpPr>
            <p:nvPr/>
          </p:nvCxnSpPr>
          <p:spPr>
            <a:xfrm>
              <a:off x="6084784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72" name="群組 102"/>
          <p:cNvGrpSpPr>
            <a:grpSpLocks/>
          </p:cNvGrpSpPr>
          <p:nvPr/>
        </p:nvGrpSpPr>
        <p:grpSpPr bwMode="auto">
          <a:xfrm>
            <a:off x="7235825" y="5949950"/>
            <a:ext cx="1296988" cy="287338"/>
            <a:chOff x="4860032" y="3501008"/>
            <a:chExt cx="1296144" cy="288032"/>
          </a:xfrm>
        </p:grpSpPr>
        <p:cxnSp>
          <p:nvCxnSpPr>
            <p:cNvPr id="104" name="直線接點 103"/>
            <p:cNvCxnSpPr/>
            <p:nvPr/>
          </p:nvCxnSpPr>
          <p:spPr>
            <a:xfrm>
              <a:off x="4931424" y="3789040"/>
              <a:ext cx="11533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橢圓 104"/>
            <p:cNvSpPr/>
            <p:nvPr/>
          </p:nvSpPr>
          <p:spPr>
            <a:xfrm>
              <a:off x="4860032" y="3501008"/>
              <a:ext cx="144369" cy="1448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106" name="直線接點 105"/>
            <p:cNvCxnSpPr>
              <a:stCxn id="105" idx="4"/>
            </p:cNvCxnSpPr>
            <p:nvPr/>
          </p:nvCxnSpPr>
          <p:spPr>
            <a:xfrm>
              <a:off x="4931424" y="3645820"/>
              <a:ext cx="0" cy="143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橢圓 106"/>
            <p:cNvSpPr/>
            <p:nvPr/>
          </p:nvSpPr>
          <p:spPr>
            <a:xfrm>
              <a:off x="5148769" y="3501008"/>
              <a:ext cx="142782" cy="1448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108" name="直線接點 107"/>
            <p:cNvCxnSpPr>
              <a:stCxn id="107" idx="4"/>
            </p:cNvCxnSpPr>
            <p:nvPr/>
          </p:nvCxnSpPr>
          <p:spPr>
            <a:xfrm>
              <a:off x="5220160" y="3645820"/>
              <a:ext cx="0" cy="143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橢圓 108"/>
            <p:cNvSpPr/>
            <p:nvPr/>
          </p:nvSpPr>
          <p:spPr>
            <a:xfrm>
              <a:off x="5435920" y="3501008"/>
              <a:ext cx="144368" cy="1448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110" name="直線接點 109"/>
            <p:cNvCxnSpPr>
              <a:stCxn id="109" idx="4"/>
            </p:cNvCxnSpPr>
            <p:nvPr/>
          </p:nvCxnSpPr>
          <p:spPr>
            <a:xfrm>
              <a:off x="5508897" y="3645820"/>
              <a:ext cx="0" cy="143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橢圓 110"/>
            <p:cNvSpPr/>
            <p:nvPr/>
          </p:nvSpPr>
          <p:spPr>
            <a:xfrm>
              <a:off x="5724657" y="3501008"/>
              <a:ext cx="142782" cy="1448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112" name="直線接點 111"/>
            <p:cNvCxnSpPr>
              <a:stCxn id="111" idx="4"/>
            </p:cNvCxnSpPr>
            <p:nvPr/>
          </p:nvCxnSpPr>
          <p:spPr>
            <a:xfrm>
              <a:off x="5796048" y="3645820"/>
              <a:ext cx="0" cy="143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橢圓 112"/>
            <p:cNvSpPr/>
            <p:nvPr/>
          </p:nvSpPr>
          <p:spPr>
            <a:xfrm>
              <a:off x="6011807" y="3501008"/>
              <a:ext cx="144369" cy="1448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114" name="直線接點 113"/>
            <p:cNvCxnSpPr>
              <a:stCxn id="113" idx="4"/>
            </p:cNvCxnSpPr>
            <p:nvPr/>
          </p:nvCxnSpPr>
          <p:spPr>
            <a:xfrm>
              <a:off x="6084784" y="3645820"/>
              <a:ext cx="0" cy="143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B0F0"/>
                </a:solidFill>
              </a:rPr>
              <a:t>麵包板檢測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1692275" y="2349500"/>
            <a:ext cx="569913" cy="12906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endCxn id="39" idx="0"/>
          </p:cNvCxnSpPr>
          <p:nvPr/>
        </p:nvCxnSpPr>
        <p:spPr>
          <a:xfrm>
            <a:off x="3419475" y="2492375"/>
            <a:ext cx="0" cy="11525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85" name="文字方塊 31"/>
          <p:cNvSpPr txBox="1">
            <a:spLocks noChangeArrowheads="1"/>
          </p:cNvSpPr>
          <p:nvPr/>
        </p:nvSpPr>
        <p:spPr bwMode="auto">
          <a:xfrm>
            <a:off x="2416175" y="1500188"/>
            <a:ext cx="92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電阻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702050" y="1714500"/>
            <a:ext cx="857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電線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1130300" y="1714500"/>
            <a:ext cx="857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電線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738" y="1785938"/>
            <a:ext cx="20843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流程圖: 直接存取儲存裝置 35"/>
          <p:cNvSpPr/>
          <p:nvPr/>
        </p:nvSpPr>
        <p:spPr>
          <a:xfrm rot="10085882">
            <a:off x="7288213" y="4687888"/>
            <a:ext cx="441325" cy="176212"/>
          </a:xfrm>
          <a:prstGeom prst="flowChartMagneticDrum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7" name="流程圖: 直接存取儲存裝置 36"/>
          <p:cNvSpPr/>
          <p:nvPr/>
        </p:nvSpPr>
        <p:spPr>
          <a:xfrm rot="10085882" flipV="1">
            <a:off x="5572125" y="4694238"/>
            <a:ext cx="511175" cy="173037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8" name="弧形接點 37"/>
          <p:cNvCxnSpPr/>
          <p:nvPr/>
        </p:nvCxnSpPr>
        <p:spPr>
          <a:xfrm rot="10800000">
            <a:off x="4416425" y="2500313"/>
            <a:ext cx="3027363" cy="22860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2" name="群組 47"/>
          <p:cNvGrpSpPr>
            <a:grpSpLocks/>
          </p:cNvGrpSpPr>
          <p:nvPr/>
        </p:nvGrpSpPr>
        <p:grpSpPr bwMode="auto">
          <a:xfrm rot="7218224">
            <a:off x="822326" y="2806700"/>
            <a:ext cx="1143000" cy="142875"/>
            <a:chOff x="1643042" y="5000636"/>
            <a:chExt cx="1143008" cy="142876"/>
          </a:xfrm>
        </p:grpSpPr>
        <p:sp>
          <p:nvSpPr>
            <p:cNvPr id="44" name="圓角矩形 43"/>
            <p:cNvSpPr/>
            <p:nvPr/>
          </p:nvSpPr>
          <p:spPr>
            <a:xfrm>
              <a:off x="1926824" y="5012062"/>
              <a:ext cx="857256" cy="14287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45" name="直線接點 44"/>
            <p:cNvCxnSpPr/>
            <p:nvPr/>
          </p:nvCxnSpPr>
          <p:spPr>
            <a:xfrm>
              <a:off x="1642428" y="5095061"/>
              <a:ext cx="285752" cy="158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手繪多邊形 51"/>
          <p:cNvSpPr/>
          <p:nvPr/>
        </p:nvSpPr>
        <p:spPr>
          <a:xfrm>
            <a:off x="84138" y="2949575"/>
            <a:ext cx="5486400" cy="2889250"/>
          </a:xfrm>
          <a:custGeom>
            <a:avLst/>
            <a:gdLst>
              <a:gd name="connsiteX0" fmla="*/ 5486400 w 5486400"/>
              <a:gd name="connsiteY0" fmla="*/ 1856096 h 2888776"/>
              <a:gd name="connsiteX1" fmla="*/ 709684 w 5486400"/>
              <a:gd name="connsiteY1" fmla="*/ 2579427 h 2888776"/>
              <a:gd name="connsiteX2" fmla="*/ 1228299 w 5486400"/>
              <a:gd name="connsiteY2" fmla="*/ 0 h 288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0" h="2888776">
                <a:moveTo>
                  <a:pt x="5486400" y="1856096"/>
                </a:moveTo>
                <a:cubicBezTo>
                  <a:pt x="3452884" y="2372436"/>
                  <a:pt x="1419368" y="2888776"/>
                  <a:pt x="709684" y="2579427"/>
                </a:cubicBezTo>
                <a:cubicBezTo>
                  <a:pt x="0" y="2270078"/>
                  <a:pt x="614149" y="1135039"/>
                  <a:pt x="1228299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3" name="群組 52"/>
          <p:cNvGrpSpPr/>
          <p:nvPr/>
        </p:nvGrpSpPr>
        <p:grpSpPr>
          <a:xfrm rot="163117">
            <a:off x="3350609" y="2447916"/>
            <a:ext cx="1143008" cy="142876"/>
            <a:chOff x="1643042" y="5000636"/>
            <a:chExt cx="1143008" cy="142876"/>
          </a:xfrm>
          <a:solidFill>
            <a:srgbClr val="FF0000"/>
          </a:solidFill>
        </p:grpSpPr>
        <p:sp>
          <p:nvSpPr>
            <p:cNvPr id="54" name="圓角矩形 53"/>
            <p:cNvSpPr/>
            <p:nvPr/>
          </p:nvSpPr>
          <p:spPr>
            <a:xfrm>
              <a:off x="1928794" y="5000636"/>
              <a:ext cx="857256" cy="14287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55" name="直線接點 54"/>
            <p:cNvCxnSpPr/>
            <p:nvPr/>
          </p:nvCxnSpPr>
          <p:spPr>
            <a:xfrm>
              <a:off x="1643042" y="5072074"/>
              <a:ext cx="285752" cy="1588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495" name="文字方塊 55"/>
          <p:cNvSpPr txBox="1">
            <a:spLocks noChangeArrowheads="1"/>
          </p:cNvSpPr>
          <p:nvPr/>
        </p:nvSpPr>
        <p:spPr bwMode="auto">
          <a:xfrm>
            <a:off x="84138" y="5589588"/>
            <a:ext cx="9144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p"/>
            </a:pPr>
            <a:r>
              <a:rPr kumimoji="0" lang="zh-TW" altLang="en-US" sz="2400">
                <a:latin typeface="Tw Cen MT" pitchFamily="34" charset="0"/>
                <a:ea typeface="微軟正黑體" pitchFamily="34" charset="-120"/>
              </a:rPr>
              <a:t>將檔位轉至“</a:t>
            </a:r>
            <a:r>
              <a:rPr kumimoji="0" lang="en-US" altLang="zh-TW" sz="2400">
                <a:latin typeface="Tw Cen MT" pitchFamily="34" charset="0"/>
                <a:ea typeface="微軟正黑體" pitchFamily="34" charset="-120"/>
              </a:rPr>
              <a:t>BUZZ</a:t>
            </a:r>
            <a:r>
              <a:rPr kumimoji="0" lang="zh-TW" altLang="en-US" sz="2400">
                <a:latin typeface="Tw Cen MT" pitchFamily="34" charset="0"/>
                <a:ea typeface="微軟正黑體" pitchFamily="34" charset="-120"/>
              </a:rPr>
              <a:t>”黨，若有通路，則電表會發出聲音，以此來檢測麵包板有無問題， 同樣的對垂直方向做相同的測試，檢測電路是否導通。  </a:t>
            </a:r>
            <a:endParaRPr kumimoji="0" lang="en-US" altLang="zh-TW" sz="2400">
              <a:latin typeface="Tw Cen MT" pitchFamily="34" charset="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endParaRPr kumimoji="0" lang="en-US" altLang="zh-TW">
              <a:latin typeface="Tw Cen MT" pitchFamily="34" charset="0"/>
              <a:ea typeface="微軟正黑體" pitchFamily="34" charset="-120"/>
            </a:endParaRPr>
          </a:p>
        </p:txBody>
      </p:sp>
      <p:pic>
        <p:nvPicPr>
          <p:cNvPr id="204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781300"/>
            <a:ext cx="4000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7" name="群組 23"/>
          <p:cNvGrpSpPr>
            <a:grpSpLocks/>
          </p:cNvGrpSpPr>
          <p:nvPr/>
        </p:nvGrpSpPr>
        <p:grpSpPr bwMode="auto">
          <a:xfrm>
            <a:off x="2195513" y="3644900"/>
            <a:ext cx="1296987" cy="288925"/>
            <a:chOff x="4860032" y="3501008"/>
            <a:chExt cx="1296144" cy="288032"/>
          </a:xfrm>
        </p:grpSpPr>
        <p:cxnSp>
          <p:nvCxnSpPr>
            <p:cNvPr id="25" name="直線接點 24"/>
            <p:cNvCxnSpPr/>
            <p:nvPr/>
          </p:nvCxnSpPr>
          <p:spPr>
            <a:xfrm>
              <a:off x="4931423" y="3789040"/>
              <a:ext cx="11533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橢圓 25"/>
            <p:cNvSpPr/>
            <p:nvPr/>
          </p:nvSpPr>
          <p:spPr>
            <a:xfrm>
              <a:off x="4860032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27" name="直線接點 26"/>
            <p:cNvCxnSpPr>
              <a:stCxn id="26" idx="4"/>
            </p:cNvCxnSpPr>
            <p:nvPr/>
          </p:nvCxnSpPr>
          <p:spPr>
            <a:xfrm>
              <a:off x="4931423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橢圓 27"/>
            <p:cNvSpPr/>
            <p:nvPr/>
          </p:nvSpPr>
          <p:spPr>
            <a:xfrm>
              <a:off x="5148769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29" name="直線接點 28"/>
            <p:cNvCxnSpPr>
              <a:stCxn id="28" idx="4"/>
            </p:cNvCxnSpPr>
            <p:nvPr/>
          </p:nvCxnSpPr>
          <p:spPr>
            <a:xfrm>
              <a:off x="5220160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橢圓 29"/>
            <p:cNvSpPr/>
            <p:nvPr/>
          </p:nvSpPr>
          <p:spPr>
            <a:xfrm>
              <a:off x="5435919" y="3501008"/>
              <a:ext cx="144369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31" name="直線接點 30"/>
            <p:cNvCxnSpPr>
              <a:stCxn id="30" idx="4"/>
            </p:cNvCxnSpPr>
            <p:nvPr/>
          </p:nvCxnSpPr>
          <p:spPr>
            <a:xfrm>
              <a:off x="5508897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橢圓 31"/>
            <p:cNvSpPr/>
            <p:nvPr/>
          </p:nvSpPr>
          <p:spPr>
            <a:xfrm>
              <a:off x="5724657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35" name="直線接點 34"/>
            <p:cNvCxnSpPr>
              <a:stCxn id="32" idx="4"/>
            </p:cNvCxnSpPr>
            <p:nvPr/>
          </p:nvCxnSpPr>
          <p:spPr>
            <a:xfrm>
              <a:off x="5796048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橢圓 38"/>
            <p:cNvSpPr/>
            <p:nvPr/>
          </p:nvSpPr>
          <p:spPr>
            <a:xfrm>
              <a:off x="6011808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40" name="直線接點 39"/>
            <p:cNvCxnSpPr>
              <a:stCxn id="39" idx="4"/>
            </p:cNvCxnSpPr>
            <p:nvPr/>
          </p:nvCxnSpPr>
          <p:spPr>
            <a:xfrm>
              <a:off x="6084785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8" name="群組 40"/>
          <p:cNvGrpSpPr>
            <a:grpSpLocks/>
          </p:cNvGrpSpPr>
          <p:nvPr/>
        </p:nvGrpSpPr>
        <p:grpSpPr bwMode="auto">
          <a:xfrm>
            <a:off x="2195513" y="4076700"/>
            <a:ext cx="1296987" cy="288925"/>
            <a:chOff x="4860032" y="3501008"/>
            <a:chExt cx="1296144" cy="288032"/>
          </a:xfrm>
        </p:grpSpPr>
        <p:cxnSp>
          <p:nvCxnSpPr>
            <p:cNvPr id="42" name="直線接點 41"/>
            <p:cNvCxnSpPr/>
            <p:nvPr/>
          </p:nvCxnSpPr>
          <p:spPr>
            <a:xfrm>
              <a:off x="4931423" y="3789040"/>
              <a:ext cx="11533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橢圓 42"/>
            <p:cNvSpPr/>
            <p:nvPr/>
          </p:nvSpPr>
          <p:spPr>
            <a:xfrm>
              <a:off x="4860032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46" name="直線接點 45"/>
            <p:cNvCxnSpPr>
              <a:stCxn id="43" idx="4"/>
            </p:cNvCxnSpPr>
            <p:nvPr/>
          </p:nvCxnSpPr>
          <p:spPr>
            <a:xfrm>
              <a:off x="4931423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橢圓 46"/>
            <p:cNvSpPr/>
            <p:nvPr/>
          </p:nvSpPr>
          <p:spPr>
            <a:xfrm>
              <a:off x="5148769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48" name="直線接點 47"/>
            <p:cNvCxnSpPr>
              <a:stCxn id="47" idx="4"/>
            </p:cNvCxnSpPr>
            <p:nvPr/>
          </p:nvCxnSpPr>
          <p:spPr>
            <a:xfrm>
              <a:off x="5220160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橢圓 48"/>
            <p:cNvSpPr/>
            <p:nvPr/>
          </p:nvSpPr>
          <p:spPr>
            <a:xfrm>
              <a:off x="5435919" y="3501008"/>
              <a:ext cx="144369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50" name="直線接點 49"/>
            <p:cNvCxnSpPr>
              <a:stCxn id="49" idx="4"/>
            </p:cNvCxnSpPr>
            <p:nvPr/>
          </p:nvCxnSpPr>
          <p:spPr>
            <a:xfrm>
              <a:off x="5508897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橢圓 50"/>
            <p:cNvSpPr/>
            <p:nvPr/>
          </p:nvSpPr>
          <p:spPr>
            <a:xfrm>
              <a:off x="5724657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53" name="直線接點 52"/>
            <p:cNvCxnSpPr>
              <a:stCxn id="51" idx="4"/>
            </p:cNvCxnSpPr>
            <p:nvPr/>
          </p:nvCxnSpPr>
          <p:spPr>
            <a:xfrm>
              <a:off x="5796048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橢圓 55"/>
            <p:cNvSpPr/>
            <p:nvPr/>
          </p:nvSpPr>
          <p:spPr>
            <a:xfrm>
              <a:off x="6011808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57" name="直線接點 56"/>
            <p:cNvCxnSpPr>
              <a:stCxn id="56" idx="4"/>
            </p:cNvCxnSpPr>
            <p:nvPr/>
          </p:nvCxnSpPr>
          <p:spPr>
            <a:xfrm>
              <a:off x="6084785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9" name="群組 57"/>
          <p:cNvGrpSpPr>
            <a:grpSpLocks/>
          </p:cNvGrpSpPr>
          <p:nvPr/>
        </p:nvGrpSpPr>
        <p:grpSpPr bwMode="auto">
          <a:xfrm>
            <a:off x="2195513" y="4508500"/>
            <a:ext cx="1296987" cy="288925"/>
            <a:chOff x="4860032" y="3501008"/>
            <a:chExt cx="1296144" cy="288032"/>
          </a:xfrm>
        </p:grpSpPr>
        <p:cxnSp>
          <p:nvCxnSpPr>
            <p:cNvPr id="59" name="直線接點 58"/>
            <p:cNvCxnSpPr/>
            <p:nvPr/>
          </p:nvCxnSpPr>
          <p:spPr>
            <a:xfrm>
              <a:off x="4931423" y="3789040"/>
              <a:ext cx="11533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橢圓 59"/>
            <p:cNvSpPr/>
            <p:nvPr/>
          </p:nvSpPr>
          <p:spPr>
            <a:xfrm>
              <a:off x="4860032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61" name="直線接點 60"/>
            <p:cNvCxnSpPr>
              <a:stCxn id="60" idx="4"/>
            </p:cNvCxnSpPr>
            <p:nvPr/>
          </p:nvCxnSpPr>
          <p:spPr>
            <a:xfrm>
              <a:off x="4931423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5148769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63" name="直線接點 62"/>
            <p:cNvCxnSpPr>
              <a:stCxn id="62" idx="4"/>
            </p:cNvCxnSpPr>
            <p:nvPr/>
          </p:nvCxnSpPr>
          <p:spPr>
            <a:xfrm>
              <a:off x="5220160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橢圓 63"/>
            <p:cNvSpPr/>
            <p:nvPr/>
          </p:nvSpPr>
          <p:spPr>
            <a:xfrm>
              <a:off x="5435919" y="3501008"/>
              <a:ext cx="144369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65" name="直線接點 64"/>
            <p:cNvCxnSpPr>
              <a:stCxn id="64" idx="4"/>
            </p:cNvCxnSpPr>
            <p:nvPr/>
          </p:nvCxnSpPr>
          <p:spPr>
            <a:xfrm>
              <a:off x="5508897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橢圓 65"/>
            <p:cNvSpPr/>
            <p:nvPr/>
          </p:nvSpPr>
          <p:spPr>
            <a:xfrm>
              <a:off x="5724657" y="3501008"/>
              <a:ext cx="142782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67" name="直線接點 66"/>
            <p:cNvCxnSpPr>
              <a:stCxn id="66" idx="4"/>
            </p:cNvCxnSpPr>
            <p:nvPr/>
          </p:nvCxnSpPr>
          <p:spPr>
            <a:xfrm>
              <a:off x="5796048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橢圓 67"/>
            <p:cNvSpPr/>
            <p:nvPr/>
          </p:nvSpPr>
          <p:spPr>
            <a:xfrm>
              <a:off x="6011808" y="3501008"/>
              <a:ext cx="144368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cxnSp>
          <p:nvCxnSpPr>
            <p:cNvPr id="69" name="直線接點 68"/>
            <p:cNvCxnSpPr>
              <a:stCxn id="68" idx="4"/>
            </p:cNvCxnSpPr>
            <p:nvPr/>
          </p:nvCxnSpPr>
          <p:spPr>
            <a:xfrm>
              <a:off x="6084785" y="364502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四</a:t>
            </a:r>
            <a:r>
              <a:rPr lang="en-US" altLang="zh-TW" smtClean="0"/>
              <a:t>.</a:t>
            </a:r>
            <a:r>
              <a:rPr lang="zh-TW" altLang="en-US" smtClean="0"/>
              <a:t>電阻量測練習</a:t>
            </a:r>
          </a:p>
        </p:txBody>
      </p:sp>
      <p:sp>
        <p:nvSpPr>
          <p:cNvPr id="21507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</p:spPr>
        <p:txBody>
          <a:bodyPr/>
          <a:lstStyle/>
          <a:p>
            <a:pPr eaLnBrk="1" hangingPunct="1"/>
            <a:endParaRPr lang="zh-TW" altLang="en-US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dirty="0" smtClean="0"/>
              <a:t>請測量出Ｒ值，並與實際做比較</a:t>
            </a:r>
            <a:endParaRPr lang="en-US" altLang="zh-TW" sz="2400" dirty="0" smtClean="0"/>
          </a:p>
          <a:p>
            <a:pPr marL="776288" lvl="1" indent="-457200" eaLnBrk="1" hangingPunct="1">
              <a:buClrTx/>
              <a:buSzPct val="100000"/>
              <a:buFont typeface="Tw Cen MT" pitchFamily="34" charset="0"/>
              <a:buAutoNum type="arabicPeriod"/>
            </a:pPr>
            <a:r>
              <a:rPr lang="zh-TW" altLang="en-US" sz="2400" dirty="0" smtClean="0"/>
              <a:t>試求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兩點的有效</a:t>
            </a:r>
            <a:r>
              <a:rPr lang="zh-TW" altLang="en-US" sz="2400" dirty="0" smtClean="0"/>
              <a:t>電阻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兩點這時是斷路）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pPr marL="776288" lvl="1" indent="-457200" eaLnBrk="1" hangingPunct="1">
              <a:buClrTx/>
              <a:buSzPct val="100000"/>
              <a:buFont typeface="Tw Cen MT" pitchFamily="34" charset="0"/>
              <a:buAutoNum type="arabicPeriod"/>
            </a:pPr>
            <a:r>
              <a:rPr lang="zh-TW" altLang="en-US" sz="2400" dirty="0" smtClean="0"/>
              <a:t>試求</a:t>
            </a:r>
            <a:r>
              <a:rPr lang="en-US" altLang="zh-TW" sz="2400" dirty="0" smtClean="0"/>
              <a:t>c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d</a:t>
            </a:r>
            <a:r>
              <a:rPr lang="zh-TW" altLang="en-US" sz="2400" dirty="0" smtClean="0"/>
              <a:t>兩點的有效電阻（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兩點這時是斷路）？</a:t>
            </a:r>
            <a:endParaRPr lang="en-US" altLang="zh-TW" sz="2400" dirty="0" smtClean="0"/>
          </a:p>
          <a:p>
            <a:pPr marL="776288" lvl="1" indent="-457200" eaLnBrk="1" hangingPunct="1">
              <a:buClrTx/>
              <a:buSzPct val="100000"/>
              <a:buFont typeface="Tw Cen MT" pitchFamily="34" charset="0"/>
              <a:buAutoNum type="arabicPeriod"/>
            </a:pPr>
            <a:r>
              <a:rPr lang="zh-TW" altLang="en-US" sz="2400" dirty="0" smtClean="0"/>
              <a:t>試求</a:t>
            </a:r>
            <a:r>
              <a:rPr lang="en-US" altLang="zh-TW" sz="2400" dirty="0" smtClean="0"/>
              <a:t>c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d</a:t>
            </a:r>
            <a:r>
              <a:rPr lang="zh-TW" altLang="en-US" sz="2400" dirty="0" smtClean="0"/>
              <a:t>兩點的有效電阻（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兩點這時是通路）？</a:t>
            </a:r>
            <a:endParaRPr lang="en-US" altLang="zh-TW" sz="2400" dirty="0" smtClean="0"/>
          </a:p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endParaRPr lang="zh-TW" altLang="en-US" sz="2400" dirty="0" smtClean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888432" cy="293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3600400" cy="303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五</a:t>
            </a:r>
            <a:r>
              <a:rPr lang="en-US" altLang="zh-TW" smtClean="0"/>
              <a:t>.</a:t>
            </a:r>
            <a:r>
              <a:rPr lang="zh-TW" altLang="en-US" smtClean="0"/>
              <a:t>直流電壓量測</a:t>
            </a:r>
          </a:p>
        </p:txBody>
      </p:sp>
      <p:sp>
        <p:nvSpPr>
          <p:cNvPr id="22531" name="內容版面配置區 4"/>
          <p:cNvSpPr>
            <a:spLocks noGrp="1"/>
          </p:cNvSpPr>
          <p:nvPr>
            <p:ph sz="quarter" idx="1"/>
          </p:nvPr>
        </p:nvSpPr>
        <p:spPr>
          <a:xfrm>
            <a:off x="144463" y="1712913"/>
            <a:ext cx="4643437" cy="3587750"/>
          </a:xfrm>
        </p:spPr>
        <p:txBody>
          <a:bodyPr>
            <a:normAutofit fontScale="92500"/>
          </a:bodyPr>
          <a:lstStyle/>
          <a:p>
            <a:pPr marL="319088" lvl="1" indent="-319088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1800" smtClean="0"/>
              <a:t>對於量測直流電壓，必須考慮正負極的問題，而電表只能量測正電壓，故需小心量測，一旦發現指針向左偏轉，表示極性判斷錯誤，需馬上對換極性，否則易造成指針變形。</a:t>
            </a:r>
            <a:endParaRPr lang="en-US" altLang="zh-TW" sz="1800" smtClean="0"/>
          </a:p>
          <a:p>
            <a:pPr marL="319088" lvl="1" indent="-319088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1800" smtClean="0"/>
              <a:t>判讀刻度上的讀值，以刻度板的第二條刻度尺為準，每一個檔位的數值代表該檔位所能量測的最大範圍。</a:t>
            </a:r>
          </a:p>
          <a:p>
            <a:pPr marL="319088" lvl="1" indent="-319088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1800" smtClean="0"/>
              <a:t>量測一未知的電壓，建議從最高的檔位開始量起，依序向下調整檔位，找到指針偏轉在最大的位置，這樣可以減少量測上的誤差。</a:t>
            </a:r>
          </a:p>
          <a:p>
            <a:pPr marL="319088" lvl="1" indent="-319088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1800" smtClean="0"/>
              <a:t>電表必須與待測電路構成併聯，來測量直流電壓。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1844675"/>
            <a:ext cx="4143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>
            <a:off x="5219700" y="1628775"/>
            <a:ext cx="0" cy="1295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文字方塊 7"/>
          <p:cNvSpPr txBox="1">
            <a:spLocks noChangeArrowheads="1"/>
          </p:cNvSpPr>
          <p:nvPr/>
        </p:nvSpPr>
        <p:spPr bwMode="auto">
          <a:xfrm>
            <a:off x="5292725" y="1455738"/>
            <a:ext cx="2087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Tw Cen MT" pitchFamily="34" charset="0"/>
                <a:ea typeface="微軟正黑體" pitchFamily="34" charset="-120"/>
              </a:rPr>
              <a:t>第二刻度尺</a:t>
            </a:r>
          </a:p>
        </p:txBody>
      </p:sp>
      <p:grpSp>
        <p:nvGrpSpPr>
          <p:cNvPr id="22535" name="群組 9"/>
          <p:cNvGrpSpPr>
            <a:grpSpLocks/>
          </p:cNvGrpSpPr>
          <p:nvPr/>
        </p:nvGrpSpPr>
        <p:grpSpPr bwMode="auto">
          <a:xfrm>
            <a:off x="4932363" y="2997200"/>
            <a:ext cx="712787" cy="214313"/>
            <a:chOff x="427802" y="5357826"/>
            <a:chExt cx="573092" cy="501654"/>
          </a:xfrm>
        </p:grpSpPr>
        <p:cxnSp>
          <p:nvCxnSpPr>
            <p:cNvPr id="11" name="直線接點 10"/>
            <p:cNvCxnSpPr/>
            <p:nvPr/>
          </p:nvCxnSpPr>
          <p:spPr>
            <a:xfrm rot="5400000">
              <a:off x="177613" y="5608015"/>
              <a:ext cx="501654" cy="12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429078" y="5357826"/>
              <a:ext cx="5705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>
              <a:off x="749429" y="5608015"/>
              <a:ext cx="501654" cy="12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429078" y="5859480"/>
              <a:ext cx="5705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solidFill>
                  <a:srgbClr val="00B0F0"/>
                </a:solidFill>
              </a:rPr>
              <a:t>直流電壓量值判讀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4595812"/>
          </a:xfrm>
        </p:spPr>
        <p:txBody>
          <a:bodyPr/>
          <a:lstStyle/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檔位共分為七的檔位，分別是</a:t>
            </a:r>
            <a:r>
              <a:rPr lang="en-US" altLang="zh-TW" sz="2400" smtClean="0"/>
              <a:t>0.1V</a:t>
            </a:r>
            <a:r>
              <a:rPr lang="zh-TW" altLang="en-US" sz="2400" smtClean="0"/>
              <a:t>，</a:t>
            </a:r>
            <a:r>
              <a:rPr lang="en-US" altLang="zh-TW" sz="2400" smtClean="0"/>
              <a:t>0.5V</a:t>
            </a:r>
            <a:r>
              <a:rPr lang="zh-TW" altLang="en-US" sz="2400" smtClean="0"/>
              <a:t>，</a:t>
            </a:r>
            <a:r>
              <a:rPr lang="en-US" altLang="zh-TW" sz="2400" smtClean="0"/>
              <a:t>2.5V</a:t>
            </a:r>
            <a:r>
              <a:rPr lang="zh-TW" altLang="en-US" sz="2400" smtClean="0"/>
              <a:t>，</a:t>
            </a:r>
            <a:r>
              <a:rPr lang="en-US" altLang="zh-TW" sz="2400" smtClean="0"/>
              <a:t>10V</a:t>
            </a:r>
            <a:r>
              <a:rPr lang="zh-TW" altLang="en-US" sz="2400" smtClean="0"/>
              <a:t>，</a:t>
            </a:r>
            <a:r>
              <a:rPr lang="en-US" altLang="zh-TW" sz="2400" smtClean="0"/>
              <a:t>50V</a:t>
            </a:r>
            <a:r>
              <a:rPr lang="zh-TW" altLang="en-US" sz="2400" smtClean="0"/>
              <a:t>，</a:t>
            </a:r>
            <a:r>
              <a:rPr lang="en-US" altLang="zh-TW" sz="2400" smtClean="0"/>
              <a:t>250V</a:t>
            </a:r>
            <a:r>
              <a:rPr lang="zh-TW" altLang="en-US" sz="2400" smtClean="0"/>
              <a:t>，</a:t>
            </a:r>
            <a:r>
              <a:rPr lang="en-US" altLang="zh-TW" sz="2400" smtClean="0"/>
              <a:t>1000V</a:t>
            </a:r>
            <a:r>
              <a:rPr lang="zh-TW" altLang="en-US" sz="2400" smtClean="0"/>
              <a:t>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刻度尺上的讀值與直流電壓檔位的倍率相乘，就是待測直流電壓的阻值。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b="1" smtClean="0">
                <a:solidFill>
                  <a:srgbClr val="FF0000"/>
                </a:solidFill>
              </a:rPr>
              <a:t>例：</a:t>
            </a:r>
            <a:r>
              <a:rPr lang="zh-TW" altLang="en-US" sz="2400" smtClean="0"/>
              <a:t>當檔位在</a:t>
            </a:r>
            <a:r>
              <a:rPr lang="en-US" altLang="zh-TW" sz="2400" smtClean="0"/>
              <a:t>1000V</a:t>
            </a:r>
            <a:r>
              <a:rPr lang="zh-TW" altLang="en-US" sz="2400" smtClean="0"/>
              <a:t>，指針偏轉到刻度尺（</a:t>
            </a:r>
            <a:r>
              <a:rPr lang="en-US" altLang="zh-TW" sz="2400" smtClean="0"/>
              <a:t>0-10</a:t>
            </a:r>
            <a:r>
              <a:rPr lang="zh-TW" altLang="en-US" sz="2400" smtClean="0"/>
              <a:t>）</a:t>
            </a:r>
            <a:r>
              <a:rPr lang="en-US" altLang="zh-TW" sz="2400" smtClean="0"/>
              <a:t>2</a:t>
            </a:r>
            <a:r>
              <a:rPr lang="zh-TW" altLang="en-US" sz="2400" smtClean="0"/>
              <a:t>的位置，量測的電壓值為</a:t>
            </a:r>
            <a:r>
              <a:rPr lang="en-US" altLang="zh-TW" sz="2400" smtClean="0"/>
              <a:t>2X</a:t>
            </a:r>
            <a:r>
              <a:rPr lang="zh-TW" altLang="en-US" sz="2400" smtClean="0"/>
              <a:t>（</a:t>
            </a:r>
            <a:r>
              <a:rPr lang="en-US" altLang="zh-TW" sz="2400" smtClean="0"/>
              <a:t>1000/100</a:t>
            </a:r>
            <a:r>
              <a:rPr lang="zh-TW" altLang="en-US" sz="2400" smtClean="0"/>
              <a:t>）＝</a:t>
            </a:r>
            <a:r>
              <a:rPr lang="en-US" altLang="zh-TW" sz="2400" smtClean="0"/>
              <a:t>200V</a:t>
            </a:r>
            <a:r>
              <a:rPr lang="zh-TW" altLang="en-US" sz="2400" smtClean="0"/>
              <a:t>。</a:t>
            </a:r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b="1" smtClean="0">
                <a:solidFill>
                  <a:srgbClr val="FF0000"/>
                </a:solidFill>
              </a:rPr>
              <a:t>例：</a:t>
            </a:r>
            <a:r>
              <a:rPr lang="zh-TW" altLang="en-US" sz="2400" smtClean="0"/>
              <a:t>當檔位在</a:t>
            </a:r>
            <a:r>
              <a:rPr lang="en-US" altLang="zh-TW" sz="2400" smtClean="0"/>
              <a:t>250V</a:t>
            </a:r>
            <a:r>
              <a:rPr lang="zh-TW" altLang="en-US" sz="2400" smtClean="0"/>
              <a:t>，指針偏轉到刻度尺（</a:t>
            </a:r>
            <a:r>
              <a:rPr lang="en-US" altLang="zh-TW" sz="2400" smtClean="0"/>
              <a:t>0-10</a:t>
            </a:r>
            <a:r>
              <a:rPr lang="zh-TW" altLang="en-US" sz="2400" smtClean="0"/>
              <a:t>）</a:t>
            </a:r>
            <a:r>
              <a:rPr lang="en-US" altLang="zh-TW" sz="2400" smtClean="0"/>
              <a:t>2</a:t>
            </a:r>
            <a:r>
              <a:rPr lang="zh-TW" altLang="en-US" sz="2400" smtClean="0"/>
              <a:t>的位置，量測的電壓值為</a:t>
            </a:r>
            <a:r>
              <a:rPr lang="en-US" altLang="zh-TW" sz="2400" smtClean="0"/>
              <a:t>2X</a:t>
            </a:r>
            <a:r>
              <a:rPr lang="zh-TW" altLang="en-US" sz="2400" smtClean="0"/>
              <a:t>（</a:t>
            </a:r>
            <a:r>
              <a:rPr lang="en-US" altLang="zh-TW" sz="2400" smtClean="0"/>
              <a:t>250/10</a:t>
            </a:r>
            <a:r>
              <a:rPr lang="zh-TW" altLang="en-US" sz="2400" smtClean="0"/>
              <a:t>）＝</a:t>
            </a:r>
            <a:r>
              <a:rPr lang="en-US" altLang="zh-TW" sz="2400" smtClean="0"/>
              <a:t>50V</a:t>
            </a:r>
            <a:r>
              <a:rPr lang="zh-TW" altLang="en-US" sz="2400" smtClean="0"/>
              <a:t>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以此類推，即可讀取直流電壓值。</a:t>
            </a:r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endParaRPr lang="zh-TW" altLang="en-US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zh-TW" altLang="en-US" sz="2400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-6350" y="-11113"/>
            <a:ext cx="9150350" cy="990601"/>
          </a:xfrm>
        </p:spPr>
        <p:txBody>
          <a:bodyPr/>
          <a:lstStyle/>
          <a:p>
            <a:pPr eaLnBrk="1" hangingPunct="1"/>
            <a:r>
              <a:rPr lang="zh-TW" altLang="en-US" smtClean="0"/>
              <a:t>六</a:t>
            </a:r>
            <a:r>
              <a:rPr lang="en-US" altLang="zh-TW" smtClean="0"/>
              <a:t>.</a:t>
            </a:r>
            <a:r>
              <a:rPr lang="zh-TW" altLang="en-US" smtClean="0"/>
              <a:t>直流電壓量測練習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</p:spPr>
        <p:txBody>
          <a:bodyPr/>
          <a:lstStyle/>
          <a:p>
            <a:pPr eaLnBrk="1" hangingPunct="1"/>
            <a:endParaRPr lang="zh-TW" altLang="en-US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dirty="0" smtClean="0"/>
              <a:t>請測量出</a:t>
            </a:r>
            <a:r>
              <a:rPr lang="en-US" altLang="zh-TW" sz="2400" dirty="0" smtClean="0"/>
              <a:t>V</a:t>
            </a:r>
            <a:r>
              <a:rPr lang="zh-TW" altLang="en-US" sz="2400" dirty="0" smtClean="0"/>
              <a:t>值，並與實際做比較</a:t>
            </a:r>
            <a:endParaRPr lang="en-US" altLang="zh-TW" sz="2400" dirty="0" smtClean="0"/>
          </a:p>
          <a:p>
            <a:pPr marL="776288" lvl="1" indent="-457200" eaLnBrk="1" hangingPunct="1">
              <a:buClrTx/>
              <a:buSzPct val="100000"/>
              <a:buFont typeface="Tw Cen MT" pitchFamily="34" charset="0"/>
              <a:buAutoNum type="arabicPeriod"/>
            </a:pPr>
            <a:r>
              <a:rPr lang="zh-TW" altLang="en-US" sz="2400" dirty="0" smtClean="0"/>
              <a:t>試求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兩點</a:t>
            </a:r>
            <a:r>
              <a:rPr lang="zh-TW" altLang="en-US" sz="2400" dirty="0" smtClean="0"/>
              <a:t>的</a:t>
            </a:r>
            <a:r>
              <a:rPr lang="zh-TW" altLang="en-US" sz="2400" dirty="0" smtClean="0"/>
              <a:t>等效</a:t>
            </a:r>
            <a:r>
              <a:rPr lang="zh-TW" altLang="en-US" sz="2400" dirty="0" smtClean="0"/>
              <a:t>電壓？</a:t>
            </a:r>
            <a:r>
              <a:rPr kumimoji="0" lang="en-US" altLang="zh-TW" sz="2400" dirty="0" smtClean="0"/>
              <a:t>(</a:t>
            </a:r>
            <a:r>
              <a:rPr kumimoji="0" lang="zh-TW" altLang="en-US" sz="2400" dirty="0" smtClean="0"/>
              <a:t>理論值為</a:t>
            </a:r>
            <a:r>
              <a:rPr kumimoji="0" lang="en-US" altLang="zh-TW" sz="2400" dirty="0" smtClean="0"/>
              <a:t>_____(</a:t>
            </a:r>
            <a:r>
              <a:rPr kumimoji="0" lang="en-US" altLang="zh-TW" sz="2400" dirty="0" smtClean="0">
                <a:latin typeface="新細明體" pitchFamily="18" charset="-120"/>
              </a:rPr>
              <a:t>V</a:t>
            </a:r>
            <a:r>
              <a:rPr kumimoji="0" lang="en-US" altLang="zh-TW" sz="2400" dirty="0" smtClean="0"/>
              <a:t>)) </a:t>
            </a:r>
            <a:r>
              <a:rPr kumimoji="0" lang="zh-TW" altLang="en-US" sz="2400" dirty="0" smtClean="0"/>
              <a:t>？</a:t>
            </a:r>
            <a:endParaRPr lang="en-US" altLang="zh-TW" sz="2400" dirty="0" smtClean="0"/>
          </a:p>
          <a:p>
            <a:pPr marL="776288" lvl="1" indent="-457200" eaLnBrk="1" hangingPunct="1">
              <a:buClrTx/>
              <a:buSzPct val="100000"/>
              <a:buFont typeface="Tw Cen MT" pitchFamily="34" charset="0"/>
              <a:buAutoNum type="arabicPeriod"/>
            </a:pPr>
            <a:r>
              <a:rPr lang="zh-TW" altLang="en-US" sz="2400" dirty="0" smtClean="0"/>
              <a:t>試求</a:t>
            </a:r>
            <a:r>
              <a:rPr lang="en-US" altLang="zh-TW" sz="2400" dirty="0" smtClean="0"/>
              <a:t>c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d</a:t>
            </a:r>
            <a:r>
              <a:rPr lang="zh-TW" altLang="en-US" sz="2400" dirty="0" smtClean="0"/>
              <a:t>兩點</a:t>
            </a:r>
            <a:r>
              <a:rPr lang="zh-TW" altLang="en-US" sz="2400" dirty="0" smtClean="0"/>
              <a:t>的等效電壓？</a:t>
            </a:r>
            <a:r>
              <a:rPr kumimoji="0" lang="en-US" altLang="zh-TW" sz="2400" dirty="0" smtClean="0"/>
              <a:t> (</a:t>
            </a:r>
            <a:r>
              <a:rPr kumimoji="0" lang="zh-TW" altLang="en-US" sz="2400" dirty="0" smtClean="0"/>
              <a:t>理論值為</a:t>
            </a:r>
            <a:r>
              <a:rPr kumimoji="0" lang="en-US" altLang="zh-TW" sz="2400" dirty="0" smtClean="0"/>
              <a:t>_____(</a:t>
            </a:r>
            <a:r>
              <a:rPr kumimoji="0" lang="en-US" altLang="zh-TW" sz="2400" dirty="0" smtClean="0">
                <a:latin typeface="新細明體" pitchFamily="18" charset="-120"/>
              </a:rPr>
              <a:t>V</a:t>
            </a:r>
            <a:r>
              <a:rPr kumimoji="0" lang="en-US" altLang="zh-TW" sz="2400" dirty="0" smtClean="0"/>
              <a:t>)) </a:t>
            </a:r>
            <a:r>
              <a:rPr kumimoji="0" lang="zh-TW" altLang="en-US" sz="2400" dirty="0" smtClean="0"/>
              <a:t>？</a:t>
            </a:r>
            <a:endParaRPr lang="en-US" altLang="zh-TW" sz="2400" dirty="0" smtClean="0"/>
          </a:p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endParaRPr lang="zh-TW" altLang="en-US" sz="2400" dirty="0" smtClean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961" y="1916832"/>
            <a:ext cx="4510039" cy="28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4331915" cy="25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七</a:t>
            </a:r>
            <a:r>
              <a:rPr lang="en-US" altLang="zh-TW" smtClean="0"/>
              <a:t>.</a:t>
            </a:r>
            <a:r>
              <a:rPr lang="zh-TW" altLang="en-US" smtClean="0"/>
              <a:t>直流電流量測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對於量測直流電流，必需考慮電流的方向，紅色測棒是電流流入電表的方向，代表正的方向，黑色測棒是電流流出電表的方向，代表負的方向。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以刻度板的第二條刻度尺為準，每一個檔位的數值代表該檔位所能量測的最大範圍。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量測一未知的電流，建議從最高的檔位開始量起，依序向下調整檔位，找到指針偏轉在最大的位置，這樣可以減少量測上的誤差。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電表量測直流電流，因為電表的內阻很小，電流太大容易把表頭或是電表內的保險絲燒毀。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電表選在電流檔的時候，如果忘記換檔，直接量測電壓，會造成過大的電流而燒毀電表。</a:t>
            </a:r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為了避免上述的過失，請量完電流之後，記得轉到電壓檔或是</a:t>
            </a:r>
            <a:r>
              <a:rPr lang="en-US" altLang="zh-TW" sz="2400" smtClean="0"/>
              <a:t>OFF</a:t>
            </a:r>
            <a:r>
              <a:rPr lang="zh-TW" altLang="en-US" sz="2400" smtClean="0"/>
              <a:t>檔，達到保護電表。</a:t>
            </a:r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zh-TW" altLang="en-US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altLang="zh-TW" sz="28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zh-TW" altLang="en-US" sz="28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altLang="zh-TW" sz="25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zh-TW" altLang="en-US" sz="25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B0F0"/>
                </a:solidFill>
              </a:rPr>
              <a:t>直流電流量值判讀</a:t>
            </a:r>
          </a:p>
        </p:txBody>
      </p:sp>
      <p:sp>
        <p:nvSpPr>
          <p:cNvPr id="26627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4595812"/>
          </a:xfrm>
        </p:spPr>
        <p:txBody>
          <a:bodyPr/>
          <a:lstStyle/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檔位共分為四的檔位，分別是</a:t>
            </a:r>
            <a:r>
              <a:rPr lang="en-US" altLang="zh-TW" sz="2400" smtClean="0"/>
              <a:t>50uA</a:t>
            </a:r>
            <a:r>
              <a:rPr lang="zh-TW" altLang="en-US" sz="2400" smtClean="0"/>
              <a:t>，</a:t>
            </a:r>
            <a:r>
              <a:rPr lang="en-US" altLang="zh-TW" sz="2400" smtClean="0"/>
              <a:t>2.5mA</a:t>
            </a:r>
            <a:r>
              <a:rPr lang="zh-TW" altLang="en-US" sz="2400" smtClean="0"/>
              <a:t>，</a:t>
            </a:r>
            <a:r>
              <a:rPr lang="en-US" altLang="zh-TW" sz="2400" smtClean="0"/>
              <a:t>25mA</a:t>
            </a:r>
            <a:r>
              <a:rPr lang="zh-TW" altLang="en-US" sz="2400" smtClean="0"/>
              <a:t>，</a:t>
            </a:r>
            <a:r>
              <a:rPr lang="en-US" altLang="zh-TW" sz="2400" smtClean="0"/>
              <a:t>250mA</a:t>
            </a:r>
            <a:r>
              <a:rPr lang="zh-TW" altLang="en-US" sz="2400" smtClean="0"/>
              <a:t>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刻度尺上的讀值與直流電流檔位的倍率相乘，就是待測直流電流的阻值。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b="1" smtClean="0">
                <a:solidFill>
                  <a:srgbClr val="FF0000"/>
                </a:solidFill>
              </a:rPr>
              <a:t>例：</a:t>
            </a:r>
            <a:r>
              <a:rPr lang="zh-TW" altLang="en-US" sz="2400" smtClean="0"/>
              <a:t>當檔位在</a:t>
            </a:r>
            <a:r>
              <a:rPr lang="en-US" altLang="zh-TW" sz="2400" smtClean="0"/>
              <a:t>250mA</a:t>
            </a:r>
            <a:r>
              <a:rPr lang="zh-TW" altLang="en-US" sz="2400" smtClean="0"/>
              <a:t>，指針偏轉到刻度尺（</a:t>
            </a:r>
            <a:r>
              <a:rPr lang="en-US" altLang="zh-TW" sz="2400" smtClean="0"/>
              <a:t>0-10</a:t>
            </a:r>
            <a:r>
              <a:rPr lang="zh-TW" altLang="en-US" sz="2400" smtClean="0"/>
              <a:t>）</a:t>
            </a:r>
            <a:r>
              <a:rPr lang="en-US" altLang="zh-TW" sz="2400" smtClean="0"/>
              <a:t>5</a:t>
            </a:r>
            <a:r>
              <a:rPr lang="zh-TW" altLang="en-US" sz="2400" smtClean="0"/>
              <a:t>的位置，量測的電壓值為</a:t>
            </a:r>
            <a:r>
              <a:rPr lang="en-US" altLang="zh-TW" sz="2400" smtClean="0"/>
              <a:t>5X</a:t>
            </a:r>
            <a:r>
              <a:rPr lang="zh-TW" altLang="en-US" sz="2400" smtClean="0"/>
              <a:t>（</a:t>
            </a:r>
            <a:r>
              <a:rPr lang="en-US" altLang="zh-TW" sz="2400" smtClean="0"/>
              <a:t>250/10</a:t>
            </a:r>
            <a:r>
              <a:rPr lang="zh-TW" altLang="en-US" sz="2400" smtClean="0"/>
              <a:t>）＝</a:t>
            </a:r>
            <a:r>
              <a:rPr lang="en-US" altLang="zh-TW" sz="2400" smtClean="0"/>
              <a:t>125 mA</a:t>
            </a:r>
            <a:r>
              <a:rPr lang="zh-TW" altLang="en-US" sz="2400" smtClean="0"/>
              <a:t>。</a:t>
            </a:r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b="1" smtClean="0">
                <a:solidFill>
                  <a:srgbClr val="FF0000"/>
                </a:solidFill>
              </a:rPr>
              <a:t>例：</a:t>
            </a:r>
            <a:r>
              <a:rPr lang="zh-TW" altLang="en-US" sz="2400" smtClean="0"/>
              <a:t>當檔位在</a:t>
            </a:r>
            <a:r>
              <a:rPr lang="en-US" altLang="zh-TW" sz="2400" smtClean="0"/>
              <a:t>25 mA</a:t>
            </a:r>
            <a:r>
              <a:rPr lang="zh-TW" altLang="en-US" sz="2400" smtClean="0"/>
              <a:t>，指針偏轉到刻度尺（</a:t>
            </a:r>
            <a:r>
              <a:rPr lang="en-US" altLang="zh-TW" sz="2400" smtClean="0"/>
              <a:t>0-10</a:t>
            </a:r>
            <a:r>
              <a:rPr lang="zh-TW" altLang="en-US" sz="2400" smtClean="0"/>
              <a:t>）</a:t>
            </a:r>
            <a:r>
              <a:rPr lang="en-US" altLang="zh-TW" sz="2400" smtClean="0"/>
              <a:t>5</a:t>
            </a:r>
            <a:r>
              <a:rPr lang="zh-TW" altLang="en-US" sz="2400" smtClean="0"/>
              <a:t>的位置，量測的電壓值為</a:t>
            </a:r>
            <a:r>
              <a:rPr lang="en-US" altLang="zh-TW" sz="2400" smtClean="0"/>
              <a:t>5X</a:t>
            </a:r>
            <a:r>
              <a:rPr lang="zh-TW" altLang="en-US" sz="2400" smtClean="0"/>
              <a:t>（</a:t>
            </a:r>
            <a:r>
              <a:rPr lang="en-US" altLang="zh-TW" sz="2400" smtClean="0"/>
              <a:t>25/10</a:t>
            </a:r>
            <a:r>
              <a:rPr lang="zh-TW" altLang="en-US" sz="2400" smtClean="0"/>
              <a:t>）＝</a:t>
            </a:r>
            <a:r>
              <a:rPr lang="en-US" altLang="zh-TW" sz="2400" smtClean="0"/>
              <a:t>12.5 mA</a:t>
            </a:r>
            <a:r>
              <a:rPr lang="zh-TW" altLang="en-US" sz="2400" smtClean="0"/>
              <a:t>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以此類推，即可讀取直流電流值。</a:t>
            </a:r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zh-TW" altLang="en-US" sz="28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altLang="zh-TW" sz="28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zh-TW" altLang="en-US" sz="2500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-6350" y="-11113"/>
            <a:ext cx="9150350" cy="990601"/>
          </a:xfrm>
        </p:spPr>
        <p:txBody>
          <a:bodyPr/>
          <a:lstStyle/>
          <a:p>
            <a:pPr eaLnBrk="1" hangingPunct="1"/>
            <a:r>
              <a:rPr lang="zh-TW" altLang="en-US" smtClean="0"/>
              <a:t>八</a:t>
            </a:r>
            <a:r>
              <a:rPr lang="en-US" altLang="zh-TW" smtClean="0"/>
              <a:t>.</a:t>
            </a:r>
            <a:r>
              <a:rPr lang="zh-TW" altLang="en-US" smtClean="0"/>
              <a:t>直流電流量測練習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zh-TW" alt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zh-TW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altLang="zh-TW" dirty="0" smtClean="0"/>
          </a:p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endParaRPr lang="en-US" altLang="zh-TW" sz="2400" dirty="0" smtClean="0"/>
          </a:p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endParaRPr lang="en-US" altLang="zh-TW" sz="2400" dirty="0"/>
          </a:p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2400" dirty="0" smtClean="0"/>
              <a:t>請測量出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值，並與實際做比較</a:t>
            </a:r>
            <a:endParaRPr lang="en-US" altLang="zh-TW" sz="2400" dirty="0" smtClean="0"/>
          </a:p>
          <a:p>
            <a:pPr marL="777240" lvl="1" indent="-457200" eaLnBrk="1" fontAlgn="auto" hangingPunct="1"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zh-TW" altLang="en-US" sz="2400" dirty="0" smtClean="0"/>
              <a:t>測量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的等效電流為？</a:t>
            </a:r>
            <a:r>
              <a:rPr lang="en-US" altLang="zh-TW" sz="2400" dirty="0" smtClean="0"/>
              <a:t> (</a:t>
            </a:r>
            <a:r>
              <a:rPr lang="zh-TW" altLang="en-US" sz="2400" dirty="0" smtClean="0"/>
              <a:t>理論值為</a:t>
            </a:r>
            <a:r>
              <a:rPr lang="en-US" altLang="zh-TW" sz="2400" dirty="0" smtClean="0"/>
              <a:t>_____(</a:t>
            </a:r>
            <a:r>
              <a:rPr lang="en-US" altLang="zh-TW" sz="2400" dirty="0" smtClean="0">
                <a:latin typeface="新細明體" pitchFamily="18" charset="-120"/>
              </a:rPr>
              <a:t>A</a:t>
            </a:r>
            <a:r>
              <a:rPr lang="en-US" altLang="zh-TW" sz="2400" dirty="0" smtClean="0"/>
              <a:t>)) 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pPr marL="777240" lvl="1" indent="-457200" eaLnBrk="1" fontAlgn="auto" hangingPunct="1"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zh-TW" altLang="en-US" sz="2400" dirty="0" smtClean="0"/>
              <a:t>測量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的</a:t>
            </a:r>
            <a:r>
              <a:rPr lang="zh-TW" altLang="en-US" sz="2400" dirty="0" smtClean="0"/>
              <a:t>等效電流為</a:t>
            </a:r>
            <a:r>
              <a:rPr lang="zh-TW" altLang="en-US" sz="2400" dirty="0" smtClean="0"/>
              <a:t>？</a:t>
            </a:r>
            <a:r>
              <a:rPr lang="en-US" altLang="zh-TW" sz="2400" dirty="0" smtClean="0"/>
              <a:t> (</a:t>
            </a:r>
            <a:r>
              <a:rPr lang="zh-TW" altLang="en-US" sz="2400" dirty="0" smtClean="0"/>
              <a:t>理論值為</a:t>
            </a:r>
            <a:r>
              <a:rPr lang="en-US" altLang="zh-TW" sz="2400" dirty="0" smtClean="0"/>
              <a:t>_____(</a:t>
            </a:r>
            <a:r>
              <a:rPr lang="en-US" altLang="zh-TW" sz="2400" dirty="0" smtClean="0">
                <a:latin typeface="新細明體" pitchFamily="18" charset="-120"/>
              </a:rPr>
              <a:t>A</a:t>
            </a:r>
            <a:r>
              <a:rPr lang="en-US" altLang="zh-TW" sz="2400" dirty="0" smtClean="0"/>
              <a:t>)) 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endParaRPr lang="zh-TW" altLang="en-US" sz="24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8924" y="1556792"/>
            <a:ext cx="4732676" cy="297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00808"/>
            <a:ext cx="4231548" cy="245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一</a:t>
            </a:r>
            <a:r>
              <a:rPr lang="en-US" altLang="zh-TW" smtClean="0"/>
              <a:t>.</a:t>
            </a:r>
            <a:r>
              <a:rPr lang="zh-TW" altLang="en-US" smtClean="0"/>
              <a:t>三用電表介紹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97025"/>
            <a:ext cx="9144000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3000" dirty="0"/>
              <a:t>三用</a:t>
            </a:r>
            <a:r>
              <a:rPr lang="zh-TW" altLang="en-US" sz="3000" dirty="0" smtClean="0"/>
              <a:t>電表是每個實驗室與家庭常備</a:t>
            </a:r>
            <a:r>
              <a:rPr lang="zh-TW" altLang="en-US" sz="3000" dirty="0"/>
              <a:t>的測量儀器</a:t>
            </a:r>
            <a:r>
              <a:rPr lang="zh-TW" altLang="en-US" sz="3000" dirty="0" smtClean="0"/>
              <a:t>，所以本校理工相關科系的學生都必須知道如何使用三用電表，並了解</a:t>
            </a:r>
            <a:r>
              <a:rPr lang="zh-TW" altLang="en-US" sz="3000" dirty="0"/>
              <a:t>它的</a:t>
            </a:r>
            <a:r>
              <a:rPr lang="zh-TW" altLang="en-US" sz="3000" dirty="0" smtClean="0"/>
              <a:t>構造與工作原理。</a:t>
            </a:r>
            <a:endParaRPr lang="en-US" altLang="zh-TW" sz="3000" dirty="0" smtClean="0"/>
          </a:p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3000" dirty="0"/>
              <a:t>三用</a:t>
            </a:r>
            <a:r>
              <a:rPr lang="zh-TW" altLang="en-US" sz="3000" dirty="0" smtClean="0"/>
              <a:t>電表主要可以做下列三種量測：</a:t>
            </a:r>
            <a:endParaRPr lang="en-US" altLang="zh-TW" sz="3000" dirty="0" smtClean="0"/>
          </a:p>
          <a:p>
            <a:pPr marL="914400" lvl="1" indent="-457200" eaLnBrk="1" fontAlgn="auto" hangingPunct="1">
              <a:spcBef>
                <a:spcPct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zh-TW" altLang="en-US" sz="3000" dirty="0" smtClean="0">
                <a:latin typeface="+mj-ea"/>
              </a:rPr>
              <a:t>電壓值的量測</a:t>
            </a:r>
            <a:r>
              <a:rPr lang="en-US" altLang="zh-TW" sz="3000" b="1" dirty="0" smtClean="0">
                <a:latin typeface="+mj-ea"/>
              </a:rPr>
              <a:t>(Volt)</a:t>
            </a:r>
          </a:p>
          <a:p>
            <a:pPr marL="1257300" lvl="2" indent="-3429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zh-TW" altLang="en-US" sz="3000" dirty="0" smtClean="0">
                <a:solidFill>
                  <a:srgbClr val="0070C0"/>
                </a:solidFill>
                <a:latin typeface="+mj-ea"/>
              </a:rPr>
              <a:t>直流電壓量測</a:t>
            </a:r>
          </a:p>
          <a:p>
            <a:pPr marL="1257300" lvl="2" indent="-3429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zh-TW" altLang="en-US" sz="3000" dirty="0" smtClean="0">
                <a:solidFill>
                  <a:srgbClr val="0070C0"/>
                </a:solidFill>
                <a:latin typeface="+mj-ea"/>
              </a:rPr>
              <a:t>交流電壓量測</a:t>
            </a:r>
            <a:endParaRPr lang="en-US" altLang="zh-TW" sz="3000" b="1" dirty="0" smtClean="0">
              <a:solidFill>
                <a:srgbClr val="0070C0"/>
              </a:solidFill>
              <a:latin typeface="+mj-ea"/>
            </a:endParaRPr>
          </a:p>
          <a:p>
            <a:pPr marL="914400" lvl="1" indent="-457200" eaLnBrk="1" fontAlgn="auto" hangingPunct="1">
              <a:spcBef>
                <a:spcPct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  <a:defRPr/>
            </a:pPr>
            <a:r>
              <a:rPr lang="zh-TW" altLang="en-US" sz="3000" dirty="0" smtClean="0">
                <a:latin typeface="+mj-ea"/>
              </a:rPr>
              <a:t>直流電流值的量測</a:t>
            </a:r>
            <a:r>
              <a:rPr lang="en-US" altLang="zh-TW" sz="3000" b="1" dirty="0" smtClean="0">
                <a:latin typeface="+mj-ea"/>
              </a:rPr>
              <a:t>(DC-ampere)</a:t>
            </a:r>
            <a:endParaRPr lang="en-US" altLang="zh-TW" sz="3000" dirty="0" smtClean="0"/>
          </a:p>
          <a:p>
            <a:pPr marL="914400" lvl="1" indent="-457200" eaLnBrk="1" fontAlgn="auto" hangingPunct="1">
              <a:spcBef>
                <a:spcPct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  <a:defRPr/>
            </a:pPr>
            <a:r>
              <a:rPr lang="zh-TW" altLang="en-US" sz="3000" dirty="0" smtClean="0">
                <a:latin typeface="+mj-ea"/>
              </a:rPr>
              <a:t>電阻</a:t>
            </a:r>
            <a:r>
              <a:rPr lang="zh-TW" altLang="en-US" sz="3000" dirty="0">
                <a:latin typeface="+mj-ea"/>
              </a:rPr>
              <a:t>值的量測</a:t>
            </a:r>
            <a:r>
              <a:rPr lang="en-US" altLang="zh-TW" sz="3000" b="1" dirty="0">
                <a:latin typeface="+mj-ea"/>
              </a:rPr>
              <a:t>(Ohm)</a:t>
            </a:r>
          </a:p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3000" dirty="0" smtClean="0"/>
              <a:t>另外，三用電表也可以做其他的延伸測量，例如：電池的檢測、</a:t>
            </a:r>
            <a:r>
              <a:rPr lang="en-US" altLang="zh-TW" sz="3000" dirty="0" smtClean="0"/>
              <a:t>PN</a:t>
            </a:r>
            <a:r>
              <a:rPr lang="zh-TW" altLang="en-US" sz="3000" dirty="0" smtClean="0"/>
              <a:t>接面二極體量測與電晶體的量測</a:t>
            </a:r>
            <a:endParaRPr lang="en-US" altLang="zh-TW" sz="3000" dirty="0" smtClean="0"/>
          </a:p>
          <a:p>
            <a:pPr marL="457200" lvl="1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kumimoji="1" lang="en-US" altLang="zh-TW" sz="2400" dirty="0">
              <a:solidFill>
                <a:srgbClr val="FF0000"/>
              </a:solidFill>
              <a:latin typeface="+mj-ea"/>
              <a:cs typeface="微軟正黑體" pitchFamily="34" charset="-12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zh-TW" alt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28675" name="內容版面配置區 3" descr="1795686_595792233835456_1862600541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557338"/>
            <a:ext cx="6696075" cy="4017962"/>
          </a:xfrm>
        </p:spPr>
      </p:pic>
      <p:grpSp>
        <p:nvGrpSpPr>
          <p:cNvPr id="3" name="群組 52"/>
          <p:cNvGrpSpPr/>
          <p:nvPr/>
        </p:nvGrpSpPr>
        <p:grpSpPr>
          <a:xfrm rot="163117">
            <a:off x="3998681" y="5472250"/>
            <a:ext cx="1143008" cy="142876"/>
            <a:chOff x="1643042" y="5000636"/>
            <a:chExt cx="1143008" cy="142876"/>
          </a:xfrm>
          <a:solidFill>
            <a:srgbClr val="FF0000"/>
          </a:solidFill>
        </p:grpSpPr>
        <p:sp>
          <p:nvSpPr>
            <p:cNvPr id="6" name="圓角矩形 5"/>
            <p:cNvSpPr/>
            <p:nvPr/>
          </p:nvSpPr>
          <p:spPr>
            <a:xfrm>
              <a:off x="1928794" y="5000636"/>
              <a:ext cx="857256" cy="14287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1643042" y="5072074"/>
              <a:ext cx="285752" cy="1588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七</a:t>
            </a:r>
            <a:r>
              <a:rPr lang="en-US" altLang="zh-TW" smtClean="0"/>
              <a:t>.</a:t>
            </a:r>
            <a:r>
              <a:rPr lang="zh-TW" altLang="en-US" smtClean="0"/>
              <a:t>交流電壓量測</a:t>
            </a:r>
          </a:p>
        </p:txBody>
      </p:sp>
      <p:sp>
        <p:nvSpPr>
          <p:cNvPr id="2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4427538" cy="4595812"/>
          </a:xfrm>
        </p:spPr>
        <p:txBody>
          <a:bodyPr>
            <a:normAutofit fontScale="92500"/>
          </a:bodyPr>
          <a:lstStyle/>
          <a:p>
            <a:pPr marL="319088" lvl="1" indent="-319088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zh-TW" altLang="en-US" sz="2400" smtClean="0"/>
              <a:t>對於量測交流電壓，不必考慮正負極的問題。</a:t>
            </a:r>
            <a:endParaRPr lang="en-US" altLang="zh-TW" sz="2400" smtClean="0"/>
          </a:p>
          <a:p>
            <a:pPr marL="319088" lvl="1" indent="-319088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zh-TW" altLang="en-US" sz="2400" smtClean="0"/>
              <a:t>判讀刻度上的讀值，以刻度板的第三條刻度尺為準，每一個檔位的數值代表該檔位所能量測的最大範圍。</a:t>
            </a:r>
            <a:endParaRPr lang="en-US" altLang="zh-TW" sz="2400" smtClean="0"/>
          </a:p>
          <a:p>
            <a:pPr marL="319088" lvl="1" indent="-319088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zh-TW" altLang="en-US" sz="2400" smtClean="0"/>
              <a:t>量測一未知的電壓，建議從最高的檔位開始量起，依序向下調整檔位，找到指針偏轉在最大的位置，這樣可以減少量測上的誤差。</a:t>
            </a:r>
            <a:endParaRPr lang="en-US" altLang="zh-TW" sz="2400" smtClean="0"/>
          </a:p>
          <a:p>
            <a:pPr marL="319088" lvl="1" indent="-319088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zh-TW" altLang="en-US" sz="2400" smtClean="0"/>
              <a:t>電表必須與待測電路構成併聯，來測量交流電壓。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zh-TW" altLang="en-US" sz="240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2349500"/>
            <a:ext cx="4740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>
          <a:xfrm>
            <a:off x="5076825" y="2060575"/>
            <a:ext cx="0" cy="19446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文字方塊 6"/>
          <p:cNvSpPr txBox="1">
            <a:spLocks noChangeArrowheads="1"/>
          </p:cNvSpPr>
          <p:nvPr/>
        </p:nvSpPr>
        <p:spPr bwMode="auto">
          <a:xfrm>
            <a:off x="5148263" y="1671638"/>
            <a:ext cx="2519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Tw Cen MT" pitchFamily="34" charset="0"/>
                <a:ea typeface="微軟正黑體" pitchFamily="34" charset="-120"/>
              </a:rPr>
              <a:t>第三刻度尺</a:t>
            </a:r>
          </a:p>
        </p:txBody>
      </p:sp>
      <p:grpSp>
        <p:nvGrpSpPr>
          <p:cNvPr id="29703" name="群組 16"/>
          <p:cNvGrpSpPr>
            <a:grpSpLocks/>
          </p:cNvGrpSpPr>
          <p:nvPr/>
        </p:nvGrpSpPr>
        <p:grpSpPr bwMode="auto">
          <a:xfrm>
            <a:off x="4859338" y="4076700"/>
            <a:ext cx="571500" cy="285750"/>
            <a:chOff x="427802" y="5357826"/>
            <a:chExt cx="573092" cy="501654"/>
          </a:xfrm>
        </p:grpSpPr>
        <p:cxnSp>
          <p:nvCxnSpPr>
            <p:cNvPr id="10" name="直線接點 9"/>
            <p:cNvCxnSpPr/>
            <p:nvPr/>
          </p:nvCxnSpPr>
          <p:spPr>
            <a:xfrm rot="5400000">
              <a:off x="177771" y="5607856"/>
              <a:ext cx="501654" cy="15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427802" y="5357826"/>
              <a:ext cx="573092" cy="2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5400000">
              <a:off x="749271" y="5607857"/>
              <a:ext cx="501654" cy="15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427802" y="5856694"/>
              <a:ext cx="573092" cy="27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rgbClr val="00B0F0"/>
                </a:solidFill>
              </a:rPr>
              <a:t>交流電壓量值判讀</a:t>
            </a:r>
          </a:p>
        </p:txBody>
      </p:sp>
      <p:sp>
        <p:nvSpPr>
          <p:cNvPr id="3072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4595812"/>
          </a:xfrm>
        </p:spPr>
        <p:txBody>
          <a:bodyPr/>
          <a:lstStyle/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檔位共分為四的檔位，分別是</a:t>
            </a:r>
            <a:r>
              <a:rPr lang="en-US" altLang="zh-TW" sz="2400" smtClean="0"/>
              <a:t>10V</a:t>
            </a:r>
            <a:r>
              <a:rPr lang="zh-TW" altLang="en-US" sz="2400" smtClean="0"/>
              <a:t>，</a:t>
            </a:r>
            <a:r>
              <a:rPr lang="en-US" altLang="zh-TW" sz="2400" smtClean="0"/>
              <a:t>50V</a:t>
            </a:r>
            <a:r>
              <a:rPr lang="zh-TW" altLang="en-US" sz="2400" smtClean="0"/>
              <a:t>，</a:t>
            </a:r>
            <a:r>
              <a:rPr lang="en-US" altLang="zh-TW" sz="2400" smtClean="0"/>
              <a:t>250V</a:t>
            </a:r>
            <a:r>
              <a:rPr lang="zh-TW" altLang="en-US" sz="2400" smtClean="0"/>
              <a:t>，</a:t>
            </a:r>
            <a:r>
              <a:rPr lang="en-US" altLang="zh-TW" sz="2400" smtClean="0"/>
              <a:t>1000V</a:t>
            </a:r>
            <a:r>
              <a:rPr lang="zh-TW" altLang="en-US" sz="2400" smtClean="0"/>
              <a:t>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刻度尺上的讀值與交流電壓檔位的倍率相乘，就是待測交流電壓的阻值。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b="1" smtClean="0">
                <a:solidFill>
                  <a:srgbClr val="FF0000"/>
                </a:solidFill>
              </a:rPr>
              <a:t>例：</a:t>
            </a:r>
            <a:r>
              <a:rPr lang="zh-TW" altLang="en-US" sz="2400" smtClean="0"/>
              <a:t>當檔位在</a:t>
            </a:r>
            <a:r>
              <a:rPr lang="en-US" altLang="zh-TW" sz="2400" smtClean="0"/>
              <a:t>1000V</a:t>
            </a:r>
            <a:r>
              <a:rPr lang="zh-TW" altLang="en-US" sz="2400" smtClean="0"/>
              <a:t>，指針偏轉到刻度尺（</a:t>
            </a:r>
            <a:r>
              <a:rPr lang="en-US" altLang="zh-TW" sz="2400" smtClean="0"/>
              <a:t>0-250</a:t>
            </a:r>
            <a:r>
              <a:rPr lang="zh-TW" altLang="en-US" sz="2400" smtClean="0"/>
              <a:t>）</a:t>
            </a:r>
            <a:r>
              <a:rPr lang="en-US" altLang="zh-TW" sz="2400" smtClean="0"/>
              <a:t>50</a:t>
            </a:r>
            <a:r>
              <a:rPr lang="zh-TW" altLang="en-US" sz="2400" smtClean="0"/>
              <a:t>的位置，量測的電壓值為</a:t>
            </a:r>
            <a:r>
              <a:rPr lang="en-US" altLang="zh-TW" sz="2400" smtClean="0"/>
              <a:t>50X</a:t>
            </a:r>
            <a:r>
              <a:rPr lang="zh-TW" altLang="en-US" sz="2400" smtClean="0"/>
              <a:t>（</a:t>
            </a:r>
            <a:r>
              <a:rPr lang="en-US" altLang="zh-TW" sz="2400" smtClean="0"/>
              <a:t>1000/250</a:t>
            </a:r>
            <a:r>
              <a:rPr lang="zh-TW" altLang="en-US" sz="2400" smtClean="0"/>
              <a:t>）＝</a:t>
            </a:r>
            <a:r>
              <a:rPr lang="en-US" altLang="zh-TW" sz="2400" smtClean="0"/>
              <a:t>200V</a:t>
            </a:r>
            <a:r>
              <a:rPr lang="zh-TW" altLang="en-US" sz="2400" smtClean="0"/>
              <a:t>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b="1" smtClean="0">
                <a:solidFill>
                  <a:srgbClr val="FF0000"/>
                </a:solidFill>
              </a:rPr>
              <a:t>例：</a:t>
            </a:r>
            <a:r>
              <a:rPr lang="zh-TW" altLang="en-US" sz="2400" smtClean="0"/>
              <a:t>當檔位在</a:t>
            </a:r>
            <a:r>
              <a:rPr lang="en-US" altLang="zh-TW" sz="2400" smtClean="0"/>
              <a:t>250V</a:t>
            </a:r>
            <a:r>
              <a:rPr lang="zh-TW" altLang="en-US" sz="2400" smtClean="0"/>
              <a:t>，指針偏轉到刻度尺（</a:t>
            </a:r>
            <a:r>
              <a:rPr lang="en-US" altLang="zh-TW" sz="2400" smtClean="0"/>
              <a:t>0-250</a:t>
            </a:r>
            <a:r>
              <a:rPr lang="zh-TW" altLang="en-US" sz="2400" smtClean="0"/>
              <a:t>）</a:t>
            </a:r>
            <a:r>
              <a:rPr lang="en-US" altLang="zh-TW" sz="2400" smtClean="0"/>
              <a:t>50</a:t>
            </a:r>
            <a:r>
              <a:rPr lang="zh-TW" altLang="en-US" sz="2400" smtClean="0"/>
              <a:t>的位置，量測的電壓值為</a:t>
            </a:r>
            <a:r>
              <a:rPr lang="en-US" altLang="zh-TW" sz="2400" smtClean="0"/>
              <a:t>50X</a:t>
            </a:r>
            <a:r>
              <a:rPr lang="zh-TW" altLang="en-US" sz="2400" smtClean="0"/>
              <a:t>（</a:t>
            </a:r>
            <a:r>
              <a:rPr lang="en-US" altLang="zh-TW" sz="2400" smtClean="0"/>
              <a:t>250/250</a:t>
            </a:r>
            <a:r>
              <a:rPr lang="zh-TW" altLang="en-US" sz="2400" smtClean="0"/>
              <a:t>）＝</a:t>
            </a:r>
            <a:r>
              <a:rPr lang="en-US" altLang="zh-TW" sz="2400" smtClean="0"/>
              <a:t>50V</a:t>
            </a:r>
            <a:r>
              <a:rPr lang="zh-TW" altLang="en-US" sz="2400" smtClean="0"/>
              <a:t>。</a:t>
            </a: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以此類推，即可讀取交流電壓值。</a:t>
            </a:r>
          </a:p>
          <a:p>
            <a:pPr marL="319088" lvl="1" indent="-319088" eaLnBrk="1" hangingPunct="1">
              <a:spcBef>
                <a:spcPts val="700"/>
              </a:spcBef>
              <a:buClr>
                <a:srgbClr val="FFC000"/>
              </a:buClr>
              <a:buSzPct val="100000"/>
              <a:buFont typeface="Wingdings" pitchFamily="2" charset="2"/>
              <a:buChar char="p"/>
            </a:pPr>
            <a:endParaRPr lang="zh-TW" altLang="en-US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zh-TW" altLang="en-US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altLang="zh-TW" sz="2400" smtClean="0"/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zh-TW" altLang="en-US" sz="2400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0" y="26035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八</a:t>
            </a:r>
            <a:r>
              <a:rPr lang="en-US" altLang="zh-TW" smtClean="0"/>
              <a:t>.</a:t>
            </a:r>
            <a:r>
              <a:rPr lang="zh-TW" altLang="en-US" smtClean="0"/>
              <a:t>交流電壓量測練習</a:t>
            </a:r>
          </a:p>
        </p:txBody>
      </p:sp>
      <p:sp>
        <p:nvSpPr>
          <p:cNvPr id="3" name="矩形 2"/>
          <p:cNvSpPr/>
          <p:nvPr/>
        </p:nvSpPr>
        <p:spPr>
          <a:xfrm>
            <a:off x="2195513" y="1989138"/>
            <a:ext cx="3168650" cy="309562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520950" y="2292350"/>
            <a:ext cx="360363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508250" y="3357563"/>
            <a:ext cx="360363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520950" y="4437063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821238" y="4437063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814888" y="3357563"/>
            <a:ext cx="360362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787900" y="2236788"/>
            <a:ext cx="360363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900113" y="2416175"/>
            <a:ext cx="17875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995863" y="4646613"/>
            <a:ext cx="17891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002213" y="2435225"/>
            <a:ext cx="17875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967288" y="3557588"/>
            <a:ext cx="17891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900113" y="4646613"/>
            <a:ext cx="17875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755650" y="2344738"/>
            <a:ext cx="144463" cy="142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63588" y="4575175"/>
            <a:ext cx="144462" cy="142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1761" name="文字方塊 17"/>
          <p:cNvSpPr txBox="1">
            <a:spLocks noChangeArrowheads="1"/>
          </p:cNvSpPr>
          <p:nvPr/>
        </p:nvSpPr>
        <p:spPr bwMode="auto">
          <a:xfrm>
            <a:off x="250825" y="3357563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110V,60Hz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6756400" y="3541713"/>
            <a:ext cx="0" cy="1841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516688" y="3725863"/>
            <a:ext cx="431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589713" y="3878263"/>
            <a:ext cx="285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677025" y="4030663"/>
            <a:ext cx="158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6" name="文字方塊 4095"/>
          <p:cNvSpPr txBox="1">
            <a:spLocks noChangeArrowheads="1"/>
          </p:cNvSpPr>
          <p:nvPr/>
        </p:nvSpPr>
        <p:spPr bwMode="auto">
          <a:xfrm>
            <a:off x="6808788" y="2214563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6V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31767" name="文字方塊 4096"/>
          <p:cNvSpPr txBox="1">
            <a:spLocks noChangeArrowheads="1"/>
          </p:cNvSpPr>
          <p:nvPr/>
        </p:nvSpPr>
        <p:spPr bwMode="auto">
          <a:xfrm>
            <a:off x="6780213" y="4462463"/>
            <a:ext cx="58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6V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31768" name="文字方塊 4098"/>
          <p:cNvSpPr txBox="1">
            <a:spLocks noChangeArrowheads="1"/>
          </p:cNvSpPr>
          <p:nvPr/>
        </p:nvSpPr>
        <p:spPr bwMode="auto">
          <a:xfrm>
            <a:off x="4643438" y="2227263"/>
            <a:ext cx="433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A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31769" name="文字方塊 4099"/>
          <p:cNvSpPr txBox="1">
            <a:spLocks noChangeArrowheads="1"/>
          </p:cNvSpPr>
          <p:nvPr/>
        </p:nvSpPr>
        <p:spPr bwMode="auto">
          <a:xfrm>
            <a:off x="4643438" y="3348038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B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31770" name="文字方塊 4100"/>
          <p:cNvSpPr txBox="1">
            <a:spLocks noChangeArrowheads="1"/>
          </p:cNvSpPr>
          <p:nvPr/>
        </p:nvSpPr>
        <p:spPr bwMode="auto">
          <a:xfrm>
            <a:off x="4572000" y="4462463"/>
            <a:ext cx="32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C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31771" name="文字方塊 4101"/>
          <p:cNvSpPr txBox="1">
            <a:spLocks noChangeArrowheads="1"/>
          </p:cNvSpPr>
          <p:nvPr/>
        </p:nvSpPr>
        <p:spPr bwMode="auto">
          <a:xfrm>
            <a:off x="2195513" y="5300663"/>
            <a:ext cx="4729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>
                <a:latin typeface="Tw Cen MT" pitchFamily="34" charset="0"/>
                <a:ea typeface="微軟正黑體" pitchFamily="34" charset="-120"/>
              </a:rPr>
              <a:t>分別量測</a:t>
            </a:r>
            <a:r>
              <a:rPr kumimoji="0" lang="en-US" altLang="zh-TW" sz="2400">
                <a:latin typeface="Tw Cen MT" pitchFamily="34" charset="0"/>
                <a:ea typeface="微軟正黑體" pitchFamily="34" charset="-120"/>
              </a:rPr>
              <a:t>AB,BC,AC</a:t>
            </a:r>
            <a:r>
              <a:rPr kumimoji="0" lang="zh-TW" altLang="en-US" sz="2400">
                <a:latin typeface="Tw Cen MT" pitchFamily="34" charset="0"/>
                <a:ea typeface="微軟正黑體" pitchFamily="34" charset="-120"/>
              </a:rPr>
              <a:t>看其結果的不同</a:t>
            </a:r>
          </a:p>
        </p:txBody>
      </p:sp>
      <p:sp>
        <p:nvSpPr>
          <p:cNvPr id="31772" name="文字方塊 4102"/>
          <p:cNvSpPr txBox="1">
            <a:spLocks noChangeArrowheads="1"/>
          </p:cNvSpPr>
          <p:nvPr/>
        </p:nvSpPr>
        <p:spPr bwMode="auto">
          <a:xfrm>
            <a:off x="3805238" y="2955925"/>
            <a:ext cx="460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變壓器</a:t>
            </a:r>
          </a:p>
        </p:txBody>
      </p:sp>
      <p:sp>
        <p:nvSpPr>
          <p:cNvPr id="31773" name="文字方塊 4103"/>
          <p:cNvSpPr txBox="1">
            <a:spLocks noChangeArrowheads="1"/>
          </p:cNvSpPr>
          <p:nvPr/>
        </p:nvSpPr>
        <p:spPr bwMode="auto">
          <a:xfrm>
            <a:off x="190500" y="5792788"/>
            <a:ext cx="890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注意！！！請勿使用</a:t>
            </a:r>
            <a:r>
              <a:rPr kumimoji="0" lang="en-US" altLang="zh-TW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DVC</a:t>
            </a:r>
            <a:r>
              <a:rPr kumimoji="0" lang="zh-TW" altLang="en-US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檔，因為交流電壓會在正負來回震盪，電表的指針會壞掉！！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816225" y="3557588"/>
            <a:ext cx="466725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5" name="文字方塊 19"/>
          <p:cNvSpPr txBox="1">
            <a:spLocks noChangeArrowheads="1"/>
          </p:cNvSpPr>
          <p:nvPr/>
        </p:nvSpPr>
        <p:spPr bwMode="auto">
          <a:xfrm>
            <a:off x="3163888" y="4130675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裡面有保險絲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九</a:t>
            </a:r>
            <a:r>
              <a:rPr lang="en-US" altLang="zh-TW" smtClean="0"/>
              <a:t>.RMS,ACV,DCV</a:t>
            </a:r>
            <a:r>
              <a:rPr lang="zh-TW" altLang="en-US" smtClean="0"/>
              <a:t>的介紹</a:t>
            </a:r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3" cstate="print"/>
            <a:stretch>
              <a:fillRect l="-374" t="-1357"/>
            </a:stretch>
          </a:blipFill>
          <a:extLst>
            <a:ext uri="{91240B29-F687-4F45-9708-019B960494DF}"/>
          </a:extLst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33338" y="26035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十</a:t>
            </a:r>
            <a:r>
              <a:rPr lang="en-US" altLang="zh-TW" smtClean="0"/>
              <a:t>.PN</a:t>
            </a:r>
            <a:r>
              <a:rPr lang="zh-TW" altLang="en-US" smtClean="0"/>
              <a:t>簡介與量測</a:t>
            </a:r>
          </a:p>
        </p:txBody>
      </p:sp>
      <p:sp>
        <p:nvSpPr>
          <p:cNvPr id="33795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en-US" sz="2000" smtClean="0">
                <a:solidFill>
                  <a:srgbClr val="00B0F0"/>
                </a:solidFill>
              </a:rPr>
              <a:t>簡介：</a:t>
            </a:r>
            <a:r>
              <a:rPr lang="zh-TW" altLang="en-US" sz="1800" smtClean="0"/>
              <a:t>將 </a:t>
            </a:r>
            <a:r>
              <a:rPr lang="en-US" altLang="zh-TW" sz="1800" smtClean="0"/>
              <a:t>P </a:t>
            </a:r>
            <a:r>
              <a:rPr lang="zh-TW" altLang="en-US" sz="1800" smtClean="0"/>
              <a:t>型半導體與 </a:t>
            </a:r>
            <a:r>
              <a:rPr lang="en-US" altLang="zh-TW" sz="1800" smtClean="0"/>
              <a:t>N </a:t>
            </a:r>
            <a:r>
              <a:rPr lang="zh-TW" altLang="en-US" sz="1800" smtClean="0"/>
              <a:t>型半導體相互結合，形成 </a:t>
            </a:r>
            <a:r>
              <a:rPr lang="en-US" altLang="zh-TW" sz="1800" smtClean="0"/>
              <a:t>P-N </a:t>
            </a:r>
            <a:r>
              <a:rPr lang="zh-TW" altLang="en-US" sz="1800" smtClean="0"/>
              <a:t>接面二極體（</a:t>
            </a:r>
            <a:r>
              <a:rPr lang="en-US" altLang="zh-TW" sz="1800" smtClean="0"/>
              <a:t>P-N Junction diode</a:t>
            </a:r>
            <a:r>
              <a:rPr lang="zh-TW" altLang="en-US" sz="1800" smtClean="0"/>
              <a:t>）時，</a:t>
            </a:r>
            <a:r>
              <a:rPr lang="en-US" altLang="zh-TW" sz="1800" smtClean="0"/>
              <a:t>P </a:t>
            </a:r>
            <a:r>
              <a:rPr lang="zh-TW" altLang="en-US" sz="1800" smtClean="0"/>
              <a:t>型材料內的電洞與 </a:t>
            </a:r>
            <a:r>
              <a:rPr lang="en-US" altLang="zh-TW" sz="1800" smtClean="0"/>
              <a:t>N </a:t>
            </a:r>
            <a:r>
              <a:rPr lang="zh-TW" altLang="en-US" sz="1800" smtClean="0"/>
              <a:t>型材料內的電子會在接合面結合，使得在結合面附近的區域內缺乏載子，形成空乏區（</a:t>
            </a:r>
            <a:r>
              <a:rPr lang="en-US" altLang="zh-TW" sz="1800" smtClean="0"/>
              <a:t>Depletion region</a:t>
            </a:r>
            <a:r>
              <a:rPr lang="zh-TW" altLang="en-US" sz="1800" smtClean="0"/>
              <a:t>）或空間電荷區（</a:t>
            </a:r>
            <a:r>
              <a:rPr lang="en-US" altLang="zh-TW" sz="1800" smtClean="0"/>
              <a:t>Spacecharge region</a:t>
            </a:r>
            <a:r>
              <a:rPr lang="zh-TW" altLang="en-US" sz="1800" smtClean="0"/>
              <a:t>），如下圖所示：</a:t>
            </a:r>
            <a:endParaRPr lang="en-US" altLang="zh-TW" sz="1800" smtClean="0"/>
          </a:p>
          <a:p>
            <a:pPr eaLnBrk="1" hangingPunct="1"/>
            <a:endParaRPr lang="en-US" altLang="zh-TW" sz="1800" smtClean="0"/>
          </a:p>
          <a:p>
            <a:pPr eaLnBrk="1" hangingPunct="1"/>
            <a:endParaRPr lang="en-US" altLang="zh-TW" sz="1800" smtClean="0"/>
          </a:p>
          <a:p>
            <a:pPr eaLnBrk="1" hangingPunct="1"/>
            <a:endParaRPr lang="en-US" altLang="zh-TW" sz="1800" smtClean="0"/>
          </a:p>
          <a:p>
            <a:pPr eaLnBrk="1" hangingPunct="1"/>
            <a:endParaRPr lang="en-US" altLang="zh-TW" sz="1800" smtClean="0"/>
          </a:p>
          <a:p>
            <a:pPr eaLnBrk="1" hangingPunct="1"/>
            <a:endParaRPr lang="en-US" altLang="zh-TW" sz="1800" smtClean="0"/>
          </a:p>
          <a:p>
            <a:pPr eaLnBrk="1" hangingPunct="1"/>
            <a:endParaRPr lang="zh-TW" altLang="en-US" sz="130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81300"/>
            <a:ext cx="50419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5795963" y="2997200"/>
            <a:ext cx="16652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文字方塊 3"/>
          <p:cNvSpPr txBox="1">
            <a:spLocks noChangeArrowheads="1"/>
          </p:cNvSpPr>
          <p:nvPr/>
        </p:nvSpPr>
        <p:spPr bwMode="auto">
          <a:xfrm>
            <a:off x="5292725" y="3644900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Ｐ</a:t>
            </a:r>
          </a:p>
        </p:txBody>
      </p:sp>
      <p:sp>
        <p:nvSpPr>
          <p:cNvPr id="33799" name="文字方塊 4"/>
          <p:cNvSpPr txBox="1">
            <a:spLocks noChangeArrowheads="1"/>
          </p:cNvSpPr>
          <p:nvPr/>
        </p:nvSpPr>
        <p:spPr bwMode="auto">
          <a:xfrm>
            <a:off x="7956550" y="36449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rgbClr val="00B0F0"/>
                </a:solidFill>
              </a:rPr>
              <a:t>PN</a:t>
            </a:r>
            <a:r>
              <a:rPr lang="zh-TW" altLang="en-US" sz="3200" smtClean="0">
                <a:solidFill>
                  <a:srgbClr val="00B0F0"/>
                </a:solidFill>
              </a:rPr>
              <a:t>量測</a:t>
            </a:r>
          </a:p>
        </p:txBody>
      </p:sp>
      <p:sp>
        <p:nvSpPr>
          <p:cNvPr id="34819" name="內容版面配置區 2"/>
          <p:cNvSpPr>
            <a:spLocks noGrp="1"/>
          </p:cNvSpPr>
          <p:nvPr>
            <p:ph sz="quarter" idx="1"/>
          </p:nvPr>
        </p:nvSpPr>
        <p:spPr>
          <a:xfrm>
            <a:off x="-180975" y="1628775"/>
            <a:ext cx="8785225" cy="44958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</a:pPr>
            <a:r>
              <a:rPr lang="zh-TW" altLang="en-US" sz="3200" smtClean="0"/>
              <a:t>用三用電表可以判別ＰＮ，首先將三用電表置於歐姆檔ｘ１０位置，然後用探棒接觸二極體兩端，若：</a:t>
            </a:r>
            <a:endParaRPr lang="en-US" altLang="zh-TW" sz="3200" smtClean="0"/>
          </a:p>
          <a:p>
            <a:pPr lvl="2" eaLnBrk="1" hangingPunct="1">
              <a:buFont typeface="Wingdings" pitchFamily="2" charset="2"/>
              <a:buChar char="n"/>
            </a:pPr>
            <a:r>
              <a:rPr lang="zh-TW" altLang="en-US" sz="2800" smtClean="0">
                <a:solidFill>
                  <a:srgbClr val="00B0F0"/>
                </a:solidFill>
              </a:rPr>
              <a:t>指針</a:t>
            </a:r>
            <a:r>
              <a:rPr lang="zh-TW" altLang="en-US" sz="2800" smtClean="0">
                <a:solidFill>
                  <a:srgbClr val="FF0000"/>
                </a:solidFill>
              </a:rPr>
              <a:t>只有一次偏轉</a:t>
            </a:r>
            <a:r>
              <a:rPr lang="zh-TW" altLang="en-US" sz="2800" smtClean="0">
                <a:solidFill>
                  <a:srgbClr val="00B0F0"/>
                </a:solidFill>
              </a:rPr>
              <a:t>，則黑色探棒為</a:t>
            </a:r>
            <a:r>
              <a:rPr lang="zh-TW" altLang="en-US" sz="2800" smtClean="0">
                <a:solidFill>
                  <a:srgbClr val="FF0000"/>
                </a:solidFill>
              </a:rPr>
              <a:t>Ｐ極</a:t>
            </a:r>
            <a:r>
              <a:rPr lang="zh-TW" altLang="en-US" sz="2800" smtClean="0">
                <a:solidFill>
                  <a:srgbClr val="00B0F0"/>
                </a:solidFill>
              </a:rPr>
              <a:t>（陽極），紅色探棒為</a:t>
            </a:r>
            <a:r>
              <a:rPr lang="zh-TW" altLang="en-US" sz="2800" smtClean="0">
                <a:solidFill>
                  <a:srgbClr val="FF0000"/>
                </a:solidFill>
              </a:rPr>
              <a:t>Ｎ極</a:t>
            </a:r>
            <a:r>
              <a:rPr lang="zh-TW" altLang="en-US" sz="2800" smtClean="0">
                <a:solidFill>
                  <a:srgbClr val="00B0F0"/>
                </a:solidFill>
              </a:rPr>
              <a:t>（陰極）</a:t>
            </a:r>
            <a:endParaRPr lang="en-US" altLang="zh-TW" sz="2800" smtClean="0">
              <a:solidFill>
                <a:srgbClr val="00B0F0"/>
              </a:solidFill>
            </a:endParaRPr>
          </a:p>
          <a:p>
            <a:pPr lvl="2" eaLnBrk="1" hangingPunct="1">
              <a:buFont typeface="Wingdings" pitchFamily="2" charset="2"/>
              <a:buChar char="n"/>
            </a:pPr>
            <a:r>
              <a:rPr lang="zh-TW" altLang="en-US" sz="2800" smtClean="0">
                <a:solidFill>
                  <a:srgbClr val="00B0F0"/>
                </a:solidFill>
              </a:rPr>
              <a:t>指針</a:t>
            </a:r>
            <a:r>
              <a:rPr lang="zh-TW" altLang="en-US" sz="2800" smtClean="0">
                <a:solidFill>
                  <a:srgbClr val="FF0000"/>
                </a:solidFill>
              </a:rPr>
              <a:t>兩次都偏轉</a:t>
            </a:r>
            <a:r>
              <a:rPr lang="zh-TW" altLang="en-US" sz="2800" smtClean="0">
                <a:solidFill>
                  <a:srgbClr val="00B0F0"/>
                </a:solidFill>
              </a:rPr>
              <a:t>，則表示二極體</a:t>
            </a:r>
            <a:r>
              <a:rPr lang="zh-TW" altLang="en-US" sz="2800" smtClean="0">
                <a:solidFill>
                  <a:srgbClr val="FF0000"/>
                </a:solidFill>
              </a:rPr>
              <a:t>短路</a:t>
            </a:r>
            <a:r>
              <a:rPr lang="zh-TW" altLang="en-US" sz="2800" smtClean="0">
                <a:solidFill>
                  <a:srgbClr val="00B0F0"/>
                </a:solidFill>
              </a:rPr>
              <a:t>損壞。</a:t>
            </a:r>
            <a:endParaRPr lang="en-US" altLang="zh-TW" sz="2800" smtClean="0">
              <a:solidFill>
                <a:srgbClr val="00B0F0"/>
              </a:solidFill>
            </a:endParaRPr>
          </a:p>
          <a:p>
            <a:pPr lvl="2" eaLnBrk="1" hangingPunct="1">
              <a:buFont typeface="Wingdings" pitchFamily="2" charset="2"/>
              <a:buChar char="n"/>
            </a:pPr>
            <a:r>
              <a:rPr lang="zh-TW" altLang="en-US" sz="2800" smtClean="0">
                <a:solidFill>
                  <a:srgbClr val="00B0F0"/>
                </a:solidFill>
              </a:rPr>
              <a:t>指針</a:t>
            </a:r>
            <a:r>
              <a:rPr lang="zh-TW" altLang="en-US" sz="2800" smtClean="0">
                <a:solidFill>
                  <a:srgbClr val="FF0000"/>
                </a:solidFill>
              </a:rPr>
              <a:t>兩次都不偏轉</a:t>
            </a:r>
            <a:r>
              <a:rPr lang="zh-TW" altLang="en-US" sz="2800" smtClean="0">
                <a:solidFill>
                  <a:srgbClr val="00B0F0"/>
                </a:solidFill>
              </a:rPr>
              <a:t>，則表示二極體</a:t>
            </a:r>
            <a:r>
              <a:rPr lang="zh-TW" altLang="en-US" sz="2800" smtClean="0">
                <a:solidFill>
                  <a:srgbClr val="FF0000"/>
                </a:solidFill>
              </a:rPr>
              <a:t>開路</a:t>
            </a:r>
            <a:r>
              <a:rPr lang="zh-TW" altLang="en-US" sz="2800" smtClean="0">
                <a:solidFill>
                  <a:srgbClr val="00B0F0"/>
                </a:solidFill>
              </a:rPr>
              <a:t>損壞。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0" y="47625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二極體練習</a:t>
            </a:r>
          </a:p>
        </p:txBody>
      </p:sp>
      <p:sp>
        <p:nvSpPr>
          <p:cNvPr id="3584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en-US" smtClean="0"/>
              <a:t>拿一個</a:t>
            </a:r>
            <a:r>
              <a:rPr lang="en-US" altLang="zh-TW" smtClean="0"/>
              <a:t>1N4001</a:t>
            </a:r>
            <a:r>
              <a:rPr lang="zh-TW" altLang="en-US" smtClean="0"/>
              <a:t>二極體，判斷哪邊是Ｎ？哪邊是Ｐ？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12870">
            <a:off x="2944813" y="2681288"/>
            <a:ext cx="32067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-25400" y="404813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二極體練習</a:t>
            </a:r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592302" y="1638092"/>
            <a:ext cx="8153400" cy="4495800"/>
          </a:xfrm>
          <a:blipFill rotWithShape="1">
            <a:blip r:embed="rId3" cstate="print"/>
            <a:stretch>
              <a:fillRect l="-374"/>
            </a:stretch>
          </a:blipFill>
          <a:extLst>
            <a:ext uri="{91240B29-F687-4F45-9708-019B960494DF}"/>
          </a:extLst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>
                <a:noFill/>
              </a:rPr>
              <a:t> 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16113"/>
            <a:ext cx="401161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916113"/>
            <a:ext cx="419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接點 5"/>
          <p:cNvCxnSpPr/>
          <p:nvPr/>
        </p:nvCxnSpPr>
        <p:spPr>
          <a:xfrm>
            <a:off x="3762375" y="2173288"/>
            <a:ext cx="2901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648450" y="2173288"/>
            <a:ext cx="0" cy="1103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925" y="3794125"/>
            <a:ext cx="508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接點 9"/>
          <p:cNvCxnSpPr/>
          <p:nvPr/>
        </p:nvCxnSpPr>
        <p:spPr>
          <a:xfrm>
            <a:off x="3748088" y="3429000"/>
            <a:ext cx="29003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6659563" y="3276600"/>
            <a:ext cx="0" cy="517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0500" y="2674938"/>
            <a:ext cx="238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橢圓 14"/>
          <p:cNvSpPr/>
          <p:nvPr/>
        </p:nvSpPr>
        <p:spPr>
          <a:xfrm>
            <a:off x="6011863" y="210185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56952" y="1638092"/>
            <a:ext cx="792088" cy="369332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>
                <a:noFill/>
                <a:latin typeface="+mn-lt"/>
                <a:ea typeface="+mn-ea"/>
              </a:rPr>
              <a:t> </a:t>
            </a:r>
          </a:p>
        </p:txBody>
      </p:sp>
      <p:sp>
        <p:nvSpPr>
          <p:cNvPr id="36878" name="文字方塊 4"/>
          <p:cNvSpPr txBox="1">
            <a:spLocks noChangeArrowheads="1"/>
          </p:cNvSpPr>
          <p:nvPr/>
        </p:nvSpPr>
        <p:spPr bwMode="auto">
          <a:xfrm>
            <a:off x="6886575" y="2674938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負載</a:t>
            </a:r>
          </a:p>
        </p:txBody>
      </p:sp>
      <p:cxnSp>
        <p:nvCxnSpPr>
          <p:cNvPr id="8" name="直線單箭頭接點 7"/>
          <p:cNvCxnSpPr/>
          <p:nvPr/>
        </p:nvCxnSpPr>
        <p:spPr>
          <a:xfrm>
            <a:off x="7267575" y="3030538"/>
            <a:ext cx="393700" cy="225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0" name="文字方塊 12"/>
          <p:cNvSpPr txBox="1">
            <a:spLocks noChangeArrowheads="1"/>
          </p:cNvSpPr>
          <p:nvPr/>
        </p:nvSpPr>
        <p:spPr bwMode="auto">
          <a:xfrm>
            <a:off x="7661275" y="2519363"/>
            <a:ext cx="15684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一般電路上</a:t>
            </a:r>
            <a:endParaRPr kumimoji="0" lang="en-US" altLang="zh-TW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會加一些電</a:t>
            </a:r>
            <a:endParaRPr kumimoji="0" lang="en-US" altLang="zh-TW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阻來控制或</a:t>
            </a:r>
            <a:endParaRPr kumimoji="0" lang="en-US" altLang="zh-TW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調變電壓的</a:t>
            </a:r>
            <a:endParaRPr kumimoji="0" lang="en-US" altLang="zh-TW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輸出或是其</a:t>
            </a:r>
            <a:endParaRPr kumimoji="0" lang="en-US" altLang="zh-TW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他功能，我</a:t>
            </a:r>
            <a:endParaRPr kumimoji="0" lang="en-US" altLang="zh-TW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們稱其為負載</a:t>
            </a:r>
          </a:p>
        </p:txBody>
      </p:sp>
      <p:sp>
        <p:nvSpPr>
          <p:cNvPr id="36881" name="矩形 13"/>
          <p:cNvSpPr>
            <a:spLocks noChangeArrowheads="1"/>
          </p:cNvSpPr>
          <p:nvPr/>
        </p:nvSpPr>
        <p:spPr bwMode="auto">
          <a:xfrm>
            <a:off x="5745163" y="2711450"/>
            <a:ext cx="822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4.7k</a:t>
            </a:r>
            <a:r>
              <a:rPr kumimoji="0" lang="el-GR" altLang="zh-TW">
                <a:latin typeface="新細明體" pitchFamily="18" charset="-120"/>
              </a:rPr>
              <a:t>Ω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grpSp>
        <p:nvGrpSpPr>
          <p:cNvPr id="2" name="群組 52"/>
          <p:cNvGrpSpPr/>
          <p:nvPr/>
        </p:nvGrpSpPr>
        <p:grpSpPr>
          <a:xfrm rot="163117">
            <a:off x="6667070" y="2102644"/>
            <a:ext cx="1143008" cy="142876"/>
            <a:chOff x="1643042" y="5000636"/>
            <a:chExt cx="1143008" cy="142876"/>
          </a:xfrm>
          <a:solidFill>
            <a:srgbClr val="FF0000"/>
          </a:solidFill>
        </p:grpSpPr>
        <p:sp>
          <p:nvSpPr>
            <p:cNvPr id="19" name="圓角矩形 18"/>
            <p:cNvSpPr/>
            <p:nvPr/>
          </p:nvSpPr>
          <p:spPr>
            <a:xfrm>
              <a:off x="1928794" y="5000636"/>
              <a:ext cx="857256" cy="14287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20" name="直線接點 19"/>
            <p:cNvCxnSpPr/>
            <p:nvPr/>
          </p:nvCxnSpPr>
          <p:spPr>
            <a:xfrm>
              <a:off x="1643042" y="5072074"/>
              <a:ext cx="285752" cy="1588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883" name="群組 47"/>
          <p:cNvGrpSpPr>
            <a:grpSpLocks/>
          </p:cNvGrpSpPr>
          <p:nvPr/>
        </p:nvGrpSpPr>
        <p:grpSpPr bwMode="auto">
          <a:xfrm rot="7218224">
            <a:off x="5746751" y="3849687"/>
            <a:ext cx="1143000" cy="142875"/>
            <a:chOff x="1643042" y="5000636"/>
            <a:chExt cx="1143008" cy="142876"/>
          </a:xfrm>
        </p:grpSpPr>
        <p:sp>
          <p:nvSpPr>
            <p:cNvPr id="22" name="圓角矩形 21"/>
            <p:cNvSpPr/>
            <p:nvPr/>
          </p:nvSpPr>
          <p:spPr>
            <a:xfrm>
              <a:off x="1926825" y="5012061"/>
              <a:ext cx="857256" cy="14287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1642429" y="5095060"/>
              <a:ext cx="285752" cy="158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-12700" y="47625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二極體練習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加上一個電容後，同樣用ＡＣＶ跟ＤＣＶ觀察指針變化，有什麼改變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760538"/>
            <a:ext cx="4867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接點 4"/>
          <p:cNvCxnSpPr/>
          <p:nvPr/>
        </p:nvCxnSpPr>
        <p:spPr>
          <a:xfrm>
            <a:off x="5003800" y="2060575"/>
            <a:ext cx="0" cy="86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 rot="20177611">
            <a:off x="4706938" y="2357438"/>
            <a:ext cx="503237" cy="2159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4899025" y="2460625"/>
            <a:ext cx="27463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6" name="文字方塊 3"/>
          <p:cNvSpPr txBox="1">
            <a:spLocks noChangeArrowheads="1"/>
          </p:cNvSpPr>
          <p:nvPr/>
        </p:nvSpPr>
        <p:spPr bwMode="auto">
          <a:xfrm>
            <a:off x="4313238" y="23145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4.7uF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37897" name="文字方塊 5"/>
          <p:cNvSpPr txBox="1">
            <a:spLocks noChangeArrowheads="1"/>
          </p:cNvSpPr>
          <p:nvPr/>
        </p:nvSpPr>
        <p:spPr bwMode="auto">
          <a:xfrm>
            <a:off x="5940425" y="2328863"/>
            <a:ext cx="820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4.7k</a:t>
            </a:r>
            <a:r>
              <a:rPr kumimoji="0" lang="el-GR" altLang="zh-TW">
                <a:latin typeface="新細明體" pitchFamily="18" charset="-120"/>
              </a:rPr>
              <a:t>Ω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grpSp>
        <p:nvGrpSpPr>
          <p:cNvPr id="37898" name="群組 47"/>
          <p:cNvGrpSpPr>
            <a:grpSpLocks/>
          </p:cNvGrpSpPr>
          <p:nvPr/>
        </p:nvGrpSpPr>
        <p:grpSpPr bwMode="auto">
          <a:xfrm rot="7218224">
            <a:off x="4814888" y="3382962"/>
            <a:ext cx="1143000" cy="142875"/>
            <a:chOff x="1643042" y="5000636"/>
            <a:chExt cx="1143008" cy="142876"/>
          </a:xfrm>
        </p:grpSpPr>
        <p:sp>
          <p:nvSpPr>
            <p:cNvPr id="11" name="圓角矩形 10"/>
            <p:cNvSpPr/>
            <p:nvPr/>
          </p:nvSpPr>
          <p:spPr>
            <a:xfrm>
              <a:off x="1926824" y="5012060"/>
              <a:ext cx="857256" cy="14287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1642429" y="5095060"/>
              <a:ext cx="285752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群組 52"/>
          <p:cNvGrpSpPr/>
          <p:nvPr/>
        </p:nvGrpSpPr>
        <p:grpSpPr>
          <a:xfrm rot="163117">
            <a:off x="5665906" y="2017733"/>
            <a:ext cx="1143008" cy="142876"/>
            <a:chOff x="1643042" y="5000636"/>
            <a:chExt cx="1143008" cy="142876"/>
          </a:xfrm>
          <a:solidFill>
            <a:srgbClr val="FF0000"/>
          </a:solidFill>
        </p:grpSpPr>
        <p:sp>
          <p:nvSpPr>
            <p:cNvPr id="14" name="圓角矩形 13"/>
            <p:cNvSpPr/>
            <p:nvPr/>
          </p:nvSpPr>
          <p:spPr>
            <a:xfrm>
              <a:off x="1928794" y="5000636"/>
              <a:ext cx="857256" cy="14287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5" name="直線接點 14"/>
            <p:cNvCxnSpPr/>
            <p:nvPr/>
          </p:nvCxnSpPr>
          <p:spPr>
            <a:xfrm>
              <a:off x="1643042" y="5072074"/>
              <a:ext cx="285752" cy="1588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501063" cy="9906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B0F0"/>
                </a:solidFill>
              </a:rPr>
              <a:t>三用電表面板的簡介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0" y="857250"/>
            <a:ext cx="3286125" cy="4956175"/>
          </a:xfrm>
        </p:spPr>
      </p:pic>
      <p:sp>
        <p:nvSpPr>
          <p:cNvPr id="11268" name="文字方塊 4"/>
          <p:cNvSpPr txBox="1">
            <a:spLocks noChangeArrowheads="1"/>
          </p:cNvSpPr>
          <p:nvPr/>
        </p:nvSpPr>
        <p:spPr bwMode="auto">
          <a:xfrm>
            <a:off x="7358063" y="1143000"/>
            <a:ext cx="11430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指針</a:t>
            </a:r>
          </a:p>
          <a:p>
            <a:r>
              <a:rPr kumimoji="0" lang="en-US" altLang="zh-TW" sz="2000" b="1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Pointer</a:t>
            </a:r>
            <a:endParaRPr kumimoji="0" lang="zh-TW" altLang="en-US" sz="2000">
              <a:solidFill>
                <a:srgbClr val="FF0000"/>
              </a:solidFill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11269" name="文字方塊 5"/>
          <p:cNvSpPr txBox="1">
            <a:spLocks noChangeArrowheads="1"/>
          </p:cNvSpPr>
          <p:nvPr/>
        </p:nvSpPr>
        <p:spPr bwMode="auto">
          <a:xfrm>
            <a:off x="7000875" y="2286000"/>
            <a:ext cx="2071688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指針零點調整</a:t>
            </a:r>
          </a:p>
          <a:p>
            <a:r>
              <a:rPr kumimoji="0" lang="en-US" altLang="zh-TW" sz="2000" b="1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Zero Corrector</a:t>
            </a:r>
            <a:endParaRPr kumimoji="0" lang="zh-TW" altLang="en-US" sz="2000">
              <a:solidFill>
                <a:srgbClr val="FF0000"/>
              </a:solidFill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11270" name="文字方塊 6"/>
          <p:cNvSpPr txBox="1">
            <a:spLocks noChangeArrowheads="1"/>
          </p:cNvSpPr>
          <p:nvPr/>
        </p:nvSpPr>
        <p:spPr bwMode="auto">
          <a:xfrm>
            <a:off x="214313" y="2357438"/>
            <a:ext cx="17145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低週輸出電壓測定</a:t>
            </a:r>
          </a:p>
          <a:p>
            <a:r>
              <a:rPr kumimoji="0" lang="en-US" altLang="zh-TW" sz="2000" b="1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Terminal(</a:t>
            </a:r>
            <a:r>
              <a:rPr kumimoji="0" lang="zh-TW" altLang="en-US" sz="2000" b="1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註</a:t>
            </a:r>
            <a:r>
              <a:rPr kumimoji="0" lang="en-US" altLang="zh-TW" sz="2000" b="1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)</a:t>
            </a:r>
            <a:endParaRPr kumimoji="0" lang="zh-TW" altLang="en-US" sz="2000">
              <a:solidFill>
                <a:srgbClr val="FF0000"/>
              </a:solidFill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7188" y="928688"/>
            <a:ext cx="1571625" cy="7080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FF0000"/>
                </a:solidFill>
              </a:rPr>
              <a:t>面板刻度尺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b="1" dirty="0">
                <a:solidFill>
                  <a:srgbClr val="FF0000"/>
                </a:solidFill>
              </a:rPr>
              <a:t>Scale Dial</a:t>
            </a:r>
            <a:endParaRPr kumimoji="0"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1272" name="文字方塊 8"/>
          <p:cNvSpPr txBox="1">
            <a:spLocks noChangeArrowheads="1"/>
          </p:cNvSpPr>
          <p:nvPr/>
        </p:nvSpPr>
        <p:spPr bwMode="auto">
          <a:xfrm>
            <a:off x="7143750" y="3643313"/>
            <a:ext cx="1785938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歐姆檔歸零鈕</a:t>
            </a:r>
          </a:p>
          <a:p>
            <a:r>
              <a:rPr kumimoji="0" lang="en-US" altLang="zh-TW" sz="2000" b="1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Zero Ohm Adjuster</a:t>
            </a:r>
            <a:endParaRPr kumimoji="0" lang="zh-TW" altLang="en-US" sz="2000">
              <a:solidFill>
                <a:srgbClr val="FF0000"/>
              </a:solidFill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11273" name="文字方塊 9"/>
          <p:cNvSpPr txBox="1">
            <a:spLocks noChangeArrowheads="1"/>
          </p:cNvSpPr>
          <p:nvPr/>
        </p:nvSpPr>
        <p:spPr bwMode="auto">
          <a:xfrm>
            <a:off x="214313" y="4000500"/>
            <a:ext cx="1785937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檔位選擇開關</a:t>
            </a:r>
          </a:p>
          <a:p>
            <a:r>
              <a:rPr kumimoji="0" lang="en-US" altLang="zh-TW" sz="2000" b="1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Rang Selector Switch</a:t>
            </a:r>
            <a:endParaRPr kumimoji="0" lang="zh-TW" altLang="en-US" sz="2000">
              <a:solidFill>
                <a:srgbClr val="FF0000"/>
              </a:solidFill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11274" name="文字方塊 10"/>
          <p:cNvSpPr txBox="1">
            <a:spLocks noChangeArrowheads="1"/>
          </p:cNvSpPr>
          <p:nvPr/>
        </p:nvSpPr>
        <p:spPr bwMode="auto">
          <a:xfrm>
            <a:off x="357188" y="5429250"/>
            <a:ext cx="1500187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黑色測試棒插孔</a:t>
            </a:r>
          </a:p>
        </p:txBody>
      </p:sp>
      <p:sp>
        <p:nvSpPr>
          <p:cNvPr id="11275" name="文字方塊 11"/>
          <p:cNvSpPr txBox="1">
            <a:spLocks noChangeArrowheads="1"/>
          </p:cNvSpPr>
          <p:nvPr/>
        </p:nvSpPr>
        <p:spPr bwMode="auto">
          <a:xfrm>
            <a:off x="7215188" y="5072063"/>
            <a:ext cx="1500187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紅色測試棒插孔</a:t>
            </a:r>
          </a:p>
        </p:txBody>
      </p:sp>
      <p:cxnSp>
        <p:nvCxnSpPr>
          <p:cNvPr id="13" name="圖案 12"/>
          <p:cNvCxnSpPr>
            <a:stCxn id="8" idx="2"/>
          </p:cNvCxnSpPr>
          <p:nvPr/>
        </p:nvCxnSpPr>
        <p:spPr>
          <a:xfrm rot="16200000" flipH="1">
            <a:off x="1997076" y="782637"/>
            <a:ext cx="506412" cy="2214563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 rot="10800000" flipV="1">
            <a:off x="3714750" y="1500188"/>
            <a:ext cx="3643313" cy="428625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肘形接點 14"/>
          <p:cNvCxnSpPr/>
          <p:nvPr/>
        </p:nvCxnSpPr>
        <p:spPr>
          <a:xfrm rot="10800000" flipV="1">
            <a:off x="4643438" y="2640013"/>
            <a:ext cx="2357437" cy="503237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圖案 15"/>
          <p:cNvCxnSpPr>
            <a:stCxn id="11270" idx="2"/>
          </p:cNvCxnSpPr>
          <p:nvPr/>
        </p:nvCxnSpPr>
        <p:spPr>
          <a:xfrm rot="16200000" flipH="1">
            <a:off x="1865313" y="2579688"/>
            <a:ext cx="412750" cy="2000250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肘形接點 16"/>
          <p:cNvCxnSpPr/>
          <p:nvPr/>
        </p:nvCxnSpPr>
        <p:spPr>
          <a:xfrm flipV="1">
            <a:off x="1857375" y="5500688"/>
            <a:ext cx="1071563" cy="285750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肘形接點 17"/>
          <p:cNvCxnSpPr/>
          <p:nvPr/>
        </p:nvCxnSpPr>
        <p:spPr>
          <a:xfrm rot="10800000">
            <a:off x="6000750" y="5429250"/>
            <a:ext cx="1214438" cy="139700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肘形接點 18"/>
          <p:cNvCxnSpPr>
            <a:stCxn id="11272" idx="1"/>
          </p:cNvCxnSpPr>
          <p:nvPr/>
        </p:nvCxnSpPr>
        <p:spPr>
          <a:xfrm rot="10800000">
            <a:off x="6072188" y="3857625"/>
            <a:ext cx="1071562" cy="293688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000250" y="4572000"/>
            <a:ext cx="2143125" cy="79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84" name="文字方塊 20"/>
          <p:cNvSpPr txBox="1">
            <a:spLocks noChangeArrowheads="1"/>
          </p:cNvSpPr>
          <p:nvPr/>
        </p:nvSpPr>
        <p:spPr bwMode="auto">
          <a:xfrm>
            <a:off x="0" y="6211888"/>
            <a:ext cx="6429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註：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在電子電路㆗交流信號常含㈲直流電，為了要測量純</a:t>
            </a:r>
          </a:p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交流信號電壓時紅棒應插在“</a:t>
            </a:r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OUTPUT”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插座。</a:t>
            </a:r>
          </a:p>
        </p:txBody>
      </p:sp>
      <p:sp>
        <p:nvSpPr>
          <p:cNvPr id="11285" name="文字方塊 22"/>
          <p:cNvSpPr txBox="1">
            <a:spLocks noChangeArrowheads="1"/>
          </p:cNvSpPr>
          <p:nvPr/>
        </p:nvSpPr>
        <p:spPr bwMode="auto">
          <a:xfrm>
            <a:off x="6929438" y="5857875"/>
            <a:ext cx="2143125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10A</a:t>
            </a:r>
          </a:p>
          <a:p>
            <a:r>
              <a:rPr kumimoji="0" lang="zh-TW" altLang="en-US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測量大電流用，最大可量到</a:t>
            </a:r>
            <a:r>
              <a:rPr kumimoji="0" lang="en-US" altLang="zh-TW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10A</a:t>
            </a:r>
            <a:r>
              <a:rPr kumimoji="0" lang="zh-TW" altLang="en-US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電流</a:t>
            </a:r>
          </a:p>
        </p:txBody>
      </p:sp>
      <p:cxnSp>
        <p:nvCxnSpPr>
          <p:cNvPr id="29" name="肘形接點 28"/>
          <p:cNvCxnSpPr/>
          <p:nvPr/>
        </p:nvCxnSpPr>
        <p:spPr>
          <a:xfrm rot="10800000">
            <a:off x="3357563" y="4643438"/>
            <a:ext cx="3571875" cy="1928812"/>
          </a:xfrm>
          <a:prstGeom prst="bentConnector3">
            <a:avLst>
              <a:gd name="adj1" fmla="val 27075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-22225" y="47625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半波整流</a:t>
            </a:r>
          </a:p>
        </p:txBody>
      </p:sp>
      <p:sp>
        <p:nvSpPr>
          <p:cNvPr id="38915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en-US" smtClean="0"/>
              <a:t>因為二極體若在逆偏壓，電流不會通過，所以若給予一個交流電，在負偏壓的部分則會形成短路。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781300"/>
            <a:ext cx="3829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單箭頭接點 4"/>
          <p:cNvCxnSpPr/>
          <p:nvPr/>
        </p:nvCxnSpPr>
        <p:spPr>
          <a:xfrm>
            <a:off x="4830763" y="3860800"/>
            <a:ext cx="0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9088" y="4724400"/>
            <a:ext cx="3886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-6350" y="260350"/>
            <a:ext cx="8899525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十一</a:t>
            </a:r>
            <a:r>
              <a:rPr lang="en-US" altLang="zh-TW" smtClean="0"/>
              <a:t>.</a:t>
            </a:r>
            <a:r>
              <a:rPr lang="zh-TW" altLang="en-US" smtClean="0"/>
              <a:t>電晶體量測</a:t>
            </a:r>
            <a:r>
              <a:rPr lang="en-US" altLang="zh-TW" smtClean="0"/>
              <a:t> </a:t>
            </a:r>
            <a:r>
              <a:rPr lang="en-US" altLang="zh-TW" sz="2800" smtClean="0">
                <a:solidFill>
                  <a:srgbClr val="FF0000"/>
                </a:solidFill>
              </a:rPr>
              <a:t>(optional</a:t>
            </a:r>
            <a:r>
              <a:rPr lang="zh-TW" altLang="en-US" sz="2800" smtClean="0">
                <a:solidFill>
                  <a:srgbClr val="FF0000"/>
                </a:solidFill>
              </a:rPr>
              <a:t>，電機、物理、光電</a:t>
            </a:r>
            <a:r>
              <a:rPr lang="en-US" altLang="zh-TW" sz="2800" smtClean="0">
                <a:solidFill>
                  <a:srgbClr val="FF0000"/>
                </a:solidFill>
              </a:rPr>
              <a:t>)</a:t>
            </a:r>
            <a:endParaRPr lang="zh-TW" altLang="en-US" sz="2800" smtClean="0">
              <a:solidFill>
                <a:srgbClr val="FF0000"/>
              </a:solidFill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1800" smtClean="0"/>
              <a:t>電晶體主要的結構有：射極（</a:t>
            </a:r>
            <a:r>
              <a:rPr lang="en-US" altLang="zh-TW" sz="1800" smtClean="0"/>
              <a:t>emitter</a:t>
            </a:r>
            <a:r>
              <a:rPr lang="zh-TW" altLang="en-US" sz="1800" smtClean="0"/>
              <a:t>）、基極（</a:t>
            </a:r>
            <a:r>
              <a:rPr lang="en-US" altLang="zh-TW" sz="1800" smtClean="0"/>
              <a:t>base</a:t>
            </a:r>
            <a:r>
              <a:rPr lang="zh-TW" altLang="en-US" sz="1800" smtClean="0"/>
              <a:t>）、集極（</a:t>
            </a:r>
            <a:r>
              <a:rPr lang="en-US" altLang="zh-TW" sz="1800" smtClean="0"/>
              <a:t>collector</a:t>
            </a:r>
            <a:r>
              <a:rPr lang="zh-TW" altLang="en-US" sz="1800" smtClean="0"/>
              <a:t>）。</a:t>
            </a:r>
            <a:endParaRPr lang="en-US" altLang="zh-TW" sz="1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1800" smtClean="0"/>
              <a:t>一般又分成</a:t>
            </a:r>
            <a:r>
              <a:rPr lang="en-US" altLang="zh-TW" sz="1800" smtClean="0"/>
              <a:t>PNP</a:t>
            </a:r>
            <a:r>
              <a:rPr lang="zh-TW" altLang="en-US" sz="1800" smtClean="0"/>
              <a:t>與</a:t>
            </a:r>
            <a:r>
              <a:rPr lang="en-US" altLang="zh-TW" sz="1800" smtClean="0"/>
              <a:t>NPN</a:t>
            </a:r>
            <a:r>
              <a:rPr lang="zh-TW" altLang="en-US" sz="1800" smtClean="0"/>
              <a:t>兩種，其結構會如圖（一）般。通常又會以圖（二）的樣子代表，箭頭表示電流方向。</a:t>
            </a:r>
            <a:endParaRPr lang="en-US" altLang="zh-TW" sz="1800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52725"/>
            <a:ext cx="345598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492375"/>
            <a:ext cx="2057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文字方塊 3"/>
          <p:cNvSpPr txBox="1">
            <a:spLocks noChangeArrowheads="1"/>
          </p:cNvSpPr>
          <p:nvPr/>
        </p:nvSpPr>
        <p:spPr bwMode="auto">
          <a:xfrm>
            <a:off x="2124075" y="5445125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圖一</a:t>
            </a:r>
          </a:p>
        </p:txBody>
      </p:sp>
      <p:sp>
        <p:nvSpPr>
          <p:cNvPr id="39943" name="文字方塊 4"/>
          <p:cNvSpPr txBox="1">
            <a:spLocks noChangeArrowheads="1"/>
          </p:cNvSpPr>
          <p:nvPr/>
        </p:nvSpPr>
        <p:spPr bwMode="auto">
          <a:xfrm>
            <a:off x="6502400" y="5475288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圖二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096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en-US" sz="1800" smtClean="0"/>
              <a:t>電晶體必須有適當的偏壓才能工作，其</a:t>
            </a:r>
            <a:r>
              <a:rPr lang="en-US" altLang="zh-TW" sz="1800" smtClean="0"/>
              <a:t>BE</a:t>
            </a:r>
            <a:r>
              <a:rPr lang="zh-TW" altLang="en-US" sz="1800" smtClean="0"/>
              <a:t>接面必須是順偏壓，</a:t>
            </a:r>
            <a:r>
              <a:rPr lang="en-US" altLang="zh-TW" sz="1800" smtClean="0"/>
              <a:t>BC</a:t>
            </a:r>
            <a:r>
              <a:rPr lang="zh-TW" altLang="en-US" sz="1800" smtClean="0"/>
              <a:t>接面必須是逆偏壓；為什麼要採取這樣的偏壓呢？</a:t>
            </a:r>
            <a:r>
              <a:rPr lang="en-US" altLang="zh-TW" sz="1800" smtClean="0"/>
              <a:t>NPN</a:t>
            </a:r>
            <a:r>
              <a:rPr lang="zh-TW" altLang="en-US" sz="1800" smtClean="0"/>
              <a:t>電晶體的</a:t>
            </a:r>
            <a:r>
              <a:rPr lang="en-US" altLang="zh-TW" sz="1800" smtClean="0"/>
              <a:t>BE</a:t>
            </a:r>
            <a:r>
              <a:rPr lang="zh-TW" altLang="en-US" sz="1800" smtClean="0"/>
              <a:t>接面採順偏壓，此時射極接到負端，這個負電壓會排斥多數載子使其從</a:t>
            </a:r>
            <a:r>
              <a:rPr lang="en-US" altLang="zh-TW" sz="1800" smtClean="0"/>
              <a:t>N</a:t>
            </a:r>
            <a:r>
              <a:rPr lang="zh-TW" altLang="en-US" sz="1800" smtClean="0"/>
              <a:t>擴散到</a:t>
            </a:r>
            <a:r>
              <a:rPr lang="en-US" altLang="zh-TW" sz="1800" smtClean="0"/>
              <a:t>P</a:t>
            </a:r>
            <a:r>
              <a:rPr lang="zh-TW" altLang="en-US" sz="1800" smtClean="0"/>
              <a:t>，形成</a:t>
            </a:r>
            <a:r>
              <a:rPr lang="en-US" altLang="zh-TW" sz="1800" smtClean="0"/>
              <a:t>PN</a:t>
            </a:r>
            <a:r>
              <a:rPr lang="zh-TW" altLang="en-US" sz="1800" smtClean="0"/>
              <a:t>接面的順偏壓；相對的，</a:t>
            </a:r>
            <a:r>
              <a:rPr lang="en-US" altLang="zh-TW" sz="1800" smtClean="0"/>
              <a:t>BC</a:t>
            </a:r>
            <a:r>
              <a:rPr lang="zh-TW" altLang="en-US" sz="1800" smtClean="0"/>
              <a:t>接面的逆向偏壓會使空乏區增加，電洞無法由</a:t>
            </a:r>
            <a:r>
              <a:rPr lang="en-US" altLang="zh-TW" sz="1800" smtClean="0"/>
              <a:t>P</a:t>
            </a:r>
            <a:r>
              <a:rPr lang="zh-TW" altLang="en-US" sz="1800" smtClean="0"/>
              <a:t>擴散到</a:t>
            </a:r>
            <a:r>
              <a:rPr lang="en-US" altLang="zh-TW" sz="1800" smtClean="0"/>
              <a:t>N</a:t>
            </a:r>
            <a:r>
              <a:rPr lang="zh-TW" altLang="en-US" sz="1800" smtClean="0"/>
              <a:t>，但是二極體在逆向偏壓下，仍會有少數載子的逆向飽和電流，由</a:t>
            </a:r>
            <a:r>
              <a:rPr lang="en-US" altLang="zh-TW" sz="1800" smtClean="0"/>
              <a:t>P</a:t>
            </a:r>
            <a:r>
              <a:rPr lang="zh-TW" altLang="en-US" sz="1800" smtClean="0"/>
              <a:t>流到</a:t>
            </a:r>
            <a:r>
              <a:rPr lang="en-US" altLang="zh-TW" sz="1800" smtClean="0"/>
              <a:t>N</a:t>
            </a:r>
            <a:r>
              <a:rPr lang="zh-TW" altLang="en-US" sz="1800" smtClean="0"/>
              <a:t>。最後的情形如圖所示：</a:t>
            </a:r>
            <a:endParaRPr lang="en-US" altLang="zh-TW" sz="1800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040063"/>
            <a:ext cx="512762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3" cstate="print"/>
            <a:stretch>
              <a:fillRect t="-678" r="-3815"/>
            </a:stretch>
          </a:blipFill>
          <a:extLst>
            <a:ext uri="{91240B29-F687-4F45-9708-019B960494DF}"/>
          </a:extLst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例子</a:t>
            </a:r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3" cstate="print"/>
            <a:stretch>
              <a:fillRect l="-449" t="-1493"/>
            </a:stretch>
          </a:blipFill>
          <a:extLst>
            <a:ext uri="{91240B29-F687-4F45-9708-019B960494DF}"/>
          </a:extLst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>
                <a:noFill/>
              </a:rPr>
              <a:t> 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644900"/>
            <a:ext cx="266382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>
          <a:xfrm>
            <a:off x="3419475" y="5084763"/>
            <a:ext cx="90011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5651500" y="5237163"/>
            <a:ext cx="0" cy="6397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0152" y="5372762"/>
            <a:ext cx="871905" cy="369332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>
                <a:noFill/>
                <a:latin typeface="+mn-lt"/>
                <a:ea typeface="+mn-ea"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44283" y="5237584"/>
            <a:ext cx="451277" cy="369332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>
                <a:noFill/>
                <a:latin typeface="+mn-lt"/>
                <a:ea typeface="+mn-ea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判斷</a:t>
            </a:r>
            <a:r>
              <a:rPr lang="en-US" altLang="zh-TW" smtClean="0"/>
              <a:t>NPN</a:t>
            </a:r>
            <a:r>
              <a:rPr lang="zh-TW" altLang="en-US" smtClean="0"/>
              <a:t>或</a:t>
            </a:r>
            <a:r>
              <a:rPr lang="en-US" altLang="zh-TW" smtClean="0"/>
              <a:t>PNP</a:t>
            </a:r>
            <a:r>
              <a:rPr lang="zh-TW" altLang="en-US" smtClean="0"/>
              <a:t>型</a:t>
            </a:r>
          </a:p>
        </p:txBody>
      </p:sp>
      <p:pic>
        <p:nvPicPr>
          <p:cNvPr id="44035" name="Picture 2" descr="https://encrypted-tbn3.gstatic.com/images?q=tbn:ANd9GcS3Cd39WmQMC6ySnGv_tp05LhpiG8j2NXAy1nUThpVs4OxcOSe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687513"/>
            <a:ext cx="2047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文字方塊 3"/>
          <p:cNvSpPr txBox="1">
            <a:spLocks noChangeArrowheads="1"/>
          </p:cNvSpPr>
          <p:nvPr/>
        </p:nvSpPr>
        <p:spPr bwMode="auto">
          <a:xfrm>
            <a:off x="755650" y="3575050"/>
            <a:ext cx="1008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１２３</a:t>
            </a:r>
          </a:p>
        </p:txBody>
      </p:sp>
      <p:sp>
        <p:nvSpPr>
          <p:cNvPr id="44037" name="文字方塊 4"/>
          <p:cNvSpPr txBox="1">
            <a:spLocks noChangeArrowheads="1"/>
          </p:cNvSpPr>
          <p:nvPr/>
        </p:nvSpPr>
        <p:spPr bwMode="auto">
          <a:xfrm>
            <a:off x="2051050" y="1754188"/>
            <a:ext cx="691356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dirty="0">
                <a:latin typeface="Tw Cen MT" pitchFamily="34" charset="0"/>
                <a:ea typeface="微軟正黑體" pitchFamily="34" charset="-120"/>
              </a:rPr>
              <a:t>首先先將歐姆檔置於</a:t>
            </a:r>
            <a:r>
              <a:rPr kumimoji="0" lang="en-US" altLang="zh-TW" sz="2800" dirty="0">
                <a:latin typeface="Tw Cen MT" pitchFamily="34" charset="0"/>
                <a:ea typeface="微軟正黑體" pitchFamily="34" charset="-120"/>
              </a:rPr>
              <a:t>x10</a:t>
            </a:r>
            <a:r>
              <a:rPr kumimoji="0" lang="zh-TW" altLang="en-US" sz="2800" dirty="0">
                <a:latin typeface="Tw Cen MT" pitchFamily="34" charset="0"/>
                <a:ea typeface="微軟正黑體" pitchFamily="34" charset="-120"/>
              </a:rPr>
              <a:t>位置，然後將紅色探棒</a:t>
            </a:r>
            <a:r>
              <a:rPr kumimoji="0" lang="zh-TW" altLang="en-US" sz="2800" dirty="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交替</a:t>
            </a:r>
            <a:r>
              <a:rPr kumimoji="0" lang="zh-TW" altLang="en-US" sz="2800" dirty="0">
                <a:latin typeface="Tw Cen MT" pitchFamily="34" charset="0"/>
                <a:ea typeface="微軟正黑體" pitchFamily="34" charset="-120"/>
              </a:rPr>
              <a:t>置於</a:t>
            </a:r>
            <a:r>
              <a:rPr kumimoji="0" lang="zh-TW" altLang="en-US" sz="2800" dirty="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１</a:t>
            </a:r>
            <a:r>
              <a:rPr kumimoji="0" lang="zh-TW" altLang="en-US" sz="2800" dirty="0">
                <a:latin typeface="Tw Cen MT" pitchFamily="34" charset="0"/>
                <a:ea typeface="微軟正黑體" pitchFamily="34" charset="-120"/>
              </a:rPr>
              <a:t>處與</a:t>
            </a:r>
            <a:r>
              <a:rPr kumimoji="0" lang="zh-TW" altLang="en-US" sz="2800" dirty="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２</a:t>
            </a:r>
            <a:r>
              <a:rPr kumimoji="0" lang="zh-TW" altLang="en-US" sz="2800" dirty="0">
                <a:latin typeface="Tw Cen MT" pitchFamily="34" charset="0"/>
                <a:ea typeface="微軟正黑體" pitchFamily="34" charset="-120"/>
              </a:rPr>
              <a:t>處，黑色探棒置於</a:t>
            </a:r>
            <a:r>
              <a:rPr kumimoji="0" lang="zh-TW" altLang="en-US" sz="2800" dirty="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３</a:t>
            </a:r>
            <a:r>
              <a:rPr kumimoji="0" lang="zh-TW" altLang="en-US" sz="2800" dirty="0">
                <a:latin typeface="Tw Cen MT" pitchFamily="34" charset="0"/>
                <a:ea typeface="微軟正黑體" pitchFamily="34" charset="-120"/>
              </a:rPr>
              <a:t>處</a:t>
            </a:r>
            <a:r>
              <a:rPr kumimoji="0" lang="zh-TW" altLang="en-US" sz="2800" dirty="0" smtClean="0">
                <a:latin typeface="Tw Cen MT" pitchFamily="34" charset="0"/>
                <a:ea typeface="微軟正黑體" pitchFamily="34" charset="-120"/>
              </a:rPr>
              <a:t>（</a:t>
            </a:r>
            <a:r>
              <a:rPr kumimoji="0" lang="en-US" altLang="zh-TW" sz="2800" dirty="0" smtClean="0">
                <a:latin typeface="Tw Cen MT" pitchFamily="34" charset="0"/>
                <a:ea typeface="微軟正黑體" pitchFamily="34" charset="-120"/>
              </a:rPr>
              <a:t>C</a:t>
            </a:r>
            <a:r>
              <a:rPr kumimoji="0" lang="zh-TW" altLang="en-US" sz="2800" dirty="0" smtClean="0">
                <a:latin typeface="Tw Cen MT" pitchFamily="34" charset="0"/>
                <a:ea typeface="微軟正黑體" pitchFamily="34" charset="-120"/>
              </a:rPr>
              <a:t>極</a:t>
            </a:r>
            <a:r>
              <a:rPr kumimoji="0" lang="zh-TW" altLang="en-US" sz="2800" dirty="0">
                <a:latin typeface="Tw Cen MT" pitchFamily="34" charset="0"/>
                <a:ea typeface="微軟正黑體" pitchFamily="34" charset="-120"/>
              </a:rPr>
              <a:t>），若：</a:t>
            </a:r>
            <a:endParaRPr kumimoji="0" lang="en-US" altLang="zh-TW" sz="2800" dirty="0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 sz="2800" dirty="0">
                <a:latin typeface="Tw Cen MT" pitchFamily="34" charset="0"/>
                <a:ea typeface="微軟正黑體" pitchFamily="34" charset="-120"/>
              </a:rPr>
              <a:t>１</a:t>
            </a:r>
            <a:r>
              <a:rPr kumimoji="0" lang="en-US" altLang="zh-TW" sz="2800" dirty="0">
                <a:latin typeface="Tw Cen MT" pitchFamily="34" charset="0"/>
                <a:ea typeface="微軟正黑體" pitchFamily="34" charset="-120"/>
              </a:rPr>
              <a:t>.</a:t>
            </a:r>
            <a:r>
              <a:rPr kumimoji="0" lang="zh-TW" altLang="en-US" sz="2800" dirty="0">
                <a:latin typeface="Tw Cen MT" pitchFamily="34" charset="0"/>
                <a:ea typeface="微軟正黑體" pitchFamily="34" charset="-120"/>
              </a:rPr>
              <a:t>有偏轉，則為ＮＰＮ半導體</a:t>
            </a:r>
            <a:endParaRPr kumimoji="0" lang="en-US" altLang="zh-TW" sz="2800" dirty="0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 sz="2800" dirty="0">
                <a:latin typeface="Tw Cen MT" pitchFamily="34" charset="0"/>
                <a:ea typeface="微軟正黑體" pitchFamily="34" charset="-120"/>
              </a:rPr>
              <a:t>２</a:t>
            </a:r>
            <a:r>
              <a:rPr kumimoji="0" lang="en-US" altLang="zh-TW" sz="2800" dirty="0">
                <a:latin typeface="Tw Cen MT" pitchFamily="34" charset="0"/>
                <a:ea typeface="微軟正黑體" pitchFamily="34" charset="-120"/>
              </a:rPr>
              <a:t>.</a:t>
            </a:r>
            <a:r>
              <a:rPr kumimoji="0" lang="zh-TW" altLang="en-US" sz="2800" dirty="0">
                <a:latin typeface="Tw Cen MT" pitchFamily="34" charset="0"/>
                <a:ea typeface="微軟正黑體" pitchFamily="34" charset="-120"/>
              </a:rPr>
              <a:t>沒偏轉，則為ＰＮＰ半導體</a:t>
            </a:r>
            <a:endParaRPr kumimoji="0" lang="en-US" altLang="zh-TW" sz="2800" dirty="0">
              <a:latin typeface="Tw Cen MT" pitchFamily="34" charset="0"/>
              <a:ea typeface="微軟正黑體" pitchFamily="34" charset="-120"/>
            </a:endParaRPr>
          </a:p>
          <a:p>
            <a:endParaRPr kumimoji="0" lang="en-US" altLang="zh-TW" sz="2800" dirty="0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 sz="2800" dirty="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注意！若交替使用都無偏轉，則電晶體可能已經損壞。</a:t>
            </a:r>
            <a:endParaRPr kumimoji="0" lang="en-US" altLang="zh-TW" sz="2800" dirty="0">
              <a:solidFill>
                <a:srgbClr val="FF0000"/>
              </a:solidFill>
              <a:latin typeface="Tw Cen MT" pitchFamily="34" charset="0"/>
              <a:ea typeface="微軟正黑體" pitchFamily="34" charset="-120"/>
            </a:endParaRPr>
          </a:p>
          <a:p>
            <a:endParaRPr kumimoji="0" lang="en-US" altLang="zh-TW" dirty="0">
              <a:latin typeface="Tw Cen MT" pitchFamily="34" charset="0"/>
              <a:ea typeface="微軟正黑體" pitchFamily="34" charset="-120"/>
            </a:endParaRPr>
          </a:p>
          <a:p>
            <a:endParaRPr kumimoji="0" lang="zh-TW" altLang="en-US" dirty="0">
              <a:latin typeface="Tw Cen MT" pitchFamily="34" charset="0"/>
              <a:ea typeface="微軟正黑體" pitchFamily="34" charset="-120"/>
            </a:endParaRPr>
          </a:p>
          <a:p>
            <a:endParaRPr kumimoji="0" lang="zh-TW" altLang="en-US" dirty="0"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0113" y="1754188"/>
            <a:ext cx="358775" cy="379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039" name="文字方塊 7"/>
          <p:cNvSpPr txBox="1">
            <a:spLocks noChangeArrowheads="1"/>
          </p:cNvSpPr>
          <p:nvPr/>
        </p:nvSpPr>
        <p:spPr bwMode="auto">
          <a:xfrm>
            <a:off x="755650" y="1754188"/>
            <a:ext cx="11525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100">
                <a:solidFill>
                  <a:srgbClr val="FFFF00"/>
                </a:solidFill>
                <a:latin typeface="Tw Cen MT" pitchFamily="34" charset="0"/>
                <a:ea typeface="微軟正黑體" pitchFamily="34" charset="-120"/>
              </a:rPr>
              <a:t>　半圓</a:t>
            </a:r>
            <a:endParaRPr kumimoji="0" lang="en-US" altLang="zh-TW" sz="1100">
              <a:solidFill>
                <a:srgbClr val="FFFF00"/>
              </a:solidFill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 sz="1100">
                <a:solidFill>
                  <a:srgbClr val="FFFF00"/>
                </a:solidFill>
                <a:latin typeface="Tw Cen MT" pitchFamily="34" charset="0"/>
                <a:ea typeface="微軟正黑體" pitchFamily="34" charset="-120"/>
              </a:rPr>
              <a:t>剖面處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判斷</a:t>
            </a:r>
            <a:r>
              <a:rPr lang="en-US" altLang="zh-TW" smtClean="0"/>
              <a:t>BE</a:t>
            </a:r>
            <a:r>
              <a:rPr lang="zh-TW" altLang="en-US" smtClean="0"/>
              <a:t>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835150" y="1484313"/>
            <a:ext cx="7308850" cy="4611687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dirty="0" smtClean="0"/>
              <a:t>首先先將檔位置在歐姆檔</a:t>
            </a:r>
            <a:r>
              <a:rPr lang="en-US" altLang="zh-TW" dirty="0" smtClean="0"/>
              <a:t>x10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dirty="0" smtClean="0"/>
              <a:t>將紅色探棒置</a:t>
            </a:r>
            <a:r>
              <a:rPr lang="zh-TW" altLang="en-US" dirty="0" smtClean="0"/>
              <a:t>於</a:t>
            </a:r>
            <a:r>
              <a:rPr lang="en-US" altLang="zh-TW" dirty="0" smtClean="0"/>
              <a:t>B</a:t>
            </a:r>
            <a:r>
              <a:rPr lang="zh-TW" altLang="en-US" dirty="0" smtClean="0"/>
              <a:t>極</a:t>
            </a:r>
            <a:r>
              <a:rPr lang="zh-TW" altLang="en-US" dirty="0" smtClean="0"/>
              <a:t>，黑色探棒置於Ｅ極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zh-TW" altLang="en-US" dirty="0" smtClean="0"/>
              <a:t>　，用手指接觸</a:t>
            </a:r>
            <a:r>
              <a:rPr lang="en-US" altLang="zh-TW" dirty="0" smtClean="0"/>
              <a:t>BC</a:t>
            </a:r>
            <a:r>
              <a:rPr lang="zh-TW" altLang="en-US" dirty="0" smtClean="0"/>
              <a:t>兩極，若假設正確，則</a:t>
            </a: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zh-TW" altLang="en-US" dirty="0"/>
              <a:t>　指針</a:t>
            </a:r>
            <a:r>
              <a:rPr lang="zh-TW" altLang="en-US" dirty="0" smtClean="0"/>
              <a:t>會有很大的偏轉角度，反之偏轉較小。</a:t>
            </a:r>
            <a:endParaRPr lang="zh-TW" altLang="en-US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33550"/>
            <a:ext cx="935037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單箭頭接點 4"/>
          <p:cNvCxnSpPr/>
          <p:nvPr/>
        </p:nvCxnSpPr>
        <p:spPr>
          <a:xfrm flipV="1">
            <a:off x="1150938" y="4149725"/>
            <a:ext cx="468312" cy="13668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文字方塊 7"/>
          <p:cNvSpPr txBox="1">
            <a:spLocks noChangeArrowheads="1"/>
          </p:cNvSpPr>
          <p:nvPr/>
        </p:nvSpPr>
        <p:spPr bwMode="auto">
          <a:xfrm>
            <a:off x="900113" y="5516563"/>
            <a:ext cx="719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Ｂ極</a:t>
            </a: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325" y="1857375"/>
            <a:ext cx="530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電晶體練習</a:t>
            </a:r>
          </a:p>
        </p:txBody>
      </p:sp>
      <p:sp>
        <p:nvSpPr>
          <p:cNvPr id="4608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/>
              <a:t>拿一個</a:t>
            </a:r>
            <a:r>
              <a:rPr lang="en-US" altLang="zh-TW" smtClean="0"/>
              <a:t>9013</a:t>
            </a:r>
            <a:r>
              <a:rPr lang="zh-TW" altLang="en-US" smtClean="0"/>
              <a:t>與一個</a:t>
            </a:r>
            <a:r>
              <a:rPr lang="en-US" altLang="zh-TW" smtClean="0"/>
              <a:t>9012</a:t>
            </a:r>
            <a:r>
              <a:rPr lang="zh-TW" altLang="en-US" smtClean="0"/>
              <a:t>，判斷兩者為</a:t>
            </a:r>
            <a:r>
              <a:rPr lang="en-US" altLang="zh-TW" smtClean="0"/>
              <a:t>PNP</a:t>
            </a:r>
            <a:r>
              <a:rPr lang="zh-TW" altLang="en-US" smtClean="0"/>
              <a:t>還是</a:t>
            </a:r>
            <a:r>
              <a:rPr lang="en-US" altLang="zh-TW" smtClean="0"/>
              <a:t>NPN</a:t>
            </a:r>
            <a:r>
              <a:rPr lang="zh-TW" altLang="en-US" smtClean="0"/>
              <a:t>，並且找出他們的腳位為何？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957513"/>
            <a:ext cx="2552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997200"/>
            <a:ext cx="24955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-7938" y="260350"/>
            <a:ext cx="9144001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十二</a:t>
            </a:r>
            <a:r>
              <a:rPr lang="en-US" altLang="zh-TW" smtClean="0"/>
              <a:t>.</a:t>
            </a:r>
            <a:r>
              <a:rPr lang="zh-TW" altLang="en-US" smtClean="0"/>
              <a:t>總練習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5702300" y="3881438"/>
            <a:ext cx="0" cy="14446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8" name="文字方塊 24"/>
          <p:cNvSpPr txBox="1">
            <a:spLocks noChangeArrowheads="1"/>
          </p:cNvSpPr>
          <p:nvPr/>
        </p:nvSpPr>
        <p:spPr bwMode="auto">
          <a:xfrm>
            <a:off x="984250" y="1700213"/>
            <a:ext cx="5724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測量兩端電阻為何，並與計算的值做比較</a:t>
            </a:r>
          </a:p>
        </p:txBody>
      </p:sp>
      <p:sp>
        <p:nvSpPr>
          <p:cNvPr id="7" name="等腰三角形 6"/>
          <p:cNvSpPr/>
          <p:nvPr/>
        </p:nvSpPr>
        <p:spPr>
          <a:xfrm rot="1906685">
            <a:off x="2593975" y="2703513"/>
            <a:ext cx="1290638" cy="1062037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6" name="等腰三角形 25"/>
          <p:cNvSpPr/>
          <p:nvPr/>
        </p:nvSpPr>
        <p:spPr>
          <a:xfrm rot="12573245">
            <a:off x="3136900" y="3041650"/>
            <a:ext cx="1289050" cy="1062038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9" name="直線接點 8"/>
          <p:cNvCxnSpPr>
            <a:stCxn id="26" idx="2"/>
          </p:cNvCxnSpPr>
          <p:nvPr/>
        </p:nvCxnSpPr>
        <p:spPr>
          <a:xfrm flipV="1">
            <a:off x="4603750" y="3429000"/>
            <a:ext cx="1552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84213" y="3386138"/>
            <a:ext cx="172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41109" flipV="1">
            <a:off x="3837782" y="2956719"/>
            <a:ext cx="476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53984" flipV="1">
            <a:off x="2720182" y="3553619"/>
            <a:ext cx="476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2628">
            <a:off x="2755900" y="2932113"/>
            <a:ext cx="4762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60428" flipV="1">
            <a:off x="3849688" y="3554413"/>
            <a:ext cx="476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130550"/>
            <a:ext cx="300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文字方塊 28"/>
          <p:cNvSpPr txBox="1">
            <a:spLocks noChangeArrowheads="1"/>
          </p:cNvSpPr>
          <p:nvPr/>
        </p:nvSpPr>
        <p:spPr bwMode="auto">
          <a:xfrm>
            <a:off x="2957513" y="27924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Ａ</a:t>
            </a:r>
          </a:p>
        </p:txBody>
      </p:sp>
      <p:sp>
        <p:nvSpPr>
          <p:cNvPr id="47119" name="文字方塊 34"/>
          <p:cNvSpPr txBox="1">
            <a:spLocks noChangeArrowheads="1"/>
          </p:cNvSpPr>
          <p:nvPr/>
        </p:nvSpPr>
        <p:spPr bwMode="auto">
          <a:xfrm>
            <a:off x="3951288" y="29083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Ｂ</a:t>
            </a:r>
          </a:p>
        </p:txBody>
      </p:sp>
      <p:sp>
        <p:nvSpPr>
          <p:cNvPr id="47120" name="文字方塊 35"/>
          <p:cNvSpPr txBox="1">
            <a:spLocks noChangeArrowheads="1"/>
          </p:cNvSpPr>
          <p:nvPr/>
        </p:nvSpPr>
        <p:spPr bwMode="auto">
          <a:xfrm>
            <a:off x="2843213" y="36068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Ｃ</a:t>
            </a:r>
          </a:p>
        </p:txBody>
      </p:sp>
      <p:sp>
        <p:nvSpPr>
          <p:cNvPr id="47121" name="文字方塊 36"/>
          <p:cNvSpPr txBox="1">
            <a:spLocks noChangeArrowheads="1"/>
          </p:cNvSpPr>
          <p:nvPr/>
        </p:nvSpPr>
        <p:spPr bwMode="auto">
          <a:xfrm>
            <a:off x="3348038" y="3235325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Ｄ</a:t>
            </a:r>
          </a:p>
        </p:txBody>
      </p:sp>
      <p:sp>
        <p:nvSpPr>
          <p:cNvPr id="47122" name="文字方塊 37"/>
          <p:cNvSpPr txBox="1">
            <a:spLocks noChangeArrowheads="1"/>
          </p:cNvSpPr>
          <p:nvPr/>
        </p:nvSpPr>
        <p:spPr bwMode="auto">
          <a:xfrm>
            <a:off x="3879850" y="3573463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Ｅ</a:t>
            </a:r>
            <a:endParaRPr kumimoji="0" lang="en-US" altLang="zh-TW"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47123" name="文字方塊 38"/>
          <p:cNvSpPr txBox="1">
            <a:spLocks noChangeArrowheads="1"/>
          </p:cNvSpPr>
          <p:nvPr/>
        </p:nvSpPr>
        <p:spPr bwMode="auto">
          <a:xfrm>
            <a:off x="6038850" y="3622675"/>
            <a:ext cx="13382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Ａ＝２ｋ</a:t>
            </a:r>
            <a:r>
              <a:rPr kumimoji="0" lang="el-GR" altLang="zh-TW">
                <a:latin typeface="新細明體" pitchFamily="18" charset="-120"/>
              </a:rPr>
              <a:t>Ω</a:t>
            </a:r>
            <a:endParaRPr kumimoji="0" lang="en-US" altLang="zh-TW">
              <a:latin typeface="新細明體" pitchFamily="18" charset="-120"/>
            </a:endParaRPr>
          </a:p>
          <a:p>
            <a:r>
              <a:rPr kumimoji="0" lang="zh-TW" altLang="en-US">
                <a:latin typeface="新細明體" pitchFamily="18" charset="-120"/>
              </a:rPr>
              <a:t>Ｂ＝２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ｋ</a:t>
            </a:r>
            <a:r>
              <a:rPr kumimoji="0" lang="el-GR" altLang="zh-TW">
                <a:latin typeface="新細明體" pitchFamily="18" charset="-120"/>
              </a:rPr>
              <a:t>Ω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Ｃ＝１ｋ</a:t>
            </a:r>
            <a:r>
              <a:rPr kumimoji="0" lang="el-GR" altLang="zh-TW">
                <a:latin typeface="新細明體" pitchFamily="18" charset="-120"/>
              </a:rPr>
              <a:t>Ω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Ｄ＝２ｋ</a:t>
            </a:r>
            <a:r>
              <a:rPr kumimoji="0" lang="el-GR" altLang="zh-TW">
                <a:latin typeface="新細明體" pitchFamily="18" charset="-120"/>
              </a:rPr>
              <a:t>Ω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Ｅ＝１ｋ</a:t>
            </a:r>
            <a:r>
              <a:rPr kumimoji="0" lang="el-GR" altLang="zh-TW">
                <a:latin typeface="新細明體" pitchFamily="18" charset="-120"/>
              </a:rPr>
              <a:t>Ω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  <a:p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總練習</a:t>
            </a:r>
            <a:r>
              <a:rPr lang="en-US" altLang="zh-TW" smtClean="0"/>
              <a:t>(</a:t>
            </a:r>
            <a:r>
              <a:rPr lang="zh-TW" altLang="en-US" smtClean="0"/>
              <a:t>全波整流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3" cstate="print"/>
            <a:stretch>
              <a:fillRect l="-374"/>
            </a:stretch>
          </a:blipFill>
          <a:extLst>
            <a:ext uri="{91240B29-F687-4F45-9708-019B960494DF}"/>
          </a:extLst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>
                <a:noFill/>
              </a:rPr>
              <a:t> 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557338"/>
            <a:ext cx="60198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矩形 3"/>
          <p:cNvSpPr>
            <a:spLocks noChangeArrowheads="1"/>
          </p:cNvSpPr>
          <p:nvPr/>
        </p:nvSpPr>
        <p:spPr bwMode="auto">
          <a:xfrm>
            <a:off x="5580063" y="2276475"/>
            <a:ext cx="820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4.7k</a:t>
            </a:r>
            <a:r>
              <a:rPr kumimoji="0" lang="el-GR" altLang="zh-TW">
                <a:latin typeface="新細明體" pitchFamily="18" charset="-120"/>
              </a:rPr>
              <a:t>Ω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grpSp>
        <p:nvGrpSpPr>
          <p:cNvPr id="2" name="群組 52"/>
          <p:cNvGrpSpPr/>
          <p:nvPr/>
        </p:nvGrpSpPr>
        <p:grpSpPr>
          <a:xfrm rot="163117">
            <a:off x="6416405" y="1919268"/>
            <a:ext cx="1143008" cy="142876"/>
            <a:chOff x="1643042" y="5000636"/>
            <a:chExt cx="1143008" cy="142876"/>
          </a:xfrm>
          <a:solidFill>
            <a:srgbClr val="FF0000"/>
          </a:solidFill>
        </p:grpSpPr>
        <p:sp>
          <p:nvSpPr>
            <p:cNvPr id="7" name="圓角矩形 6"/>
            <p:cNvSpPr/>
            <p:nvPr/>
          </p:nvSpPr>
          <p:spPr>
            <a:xfrm>
              <a:off x="1928794" y="5000636"/>
              <a:ext cx="857256" cy="14287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1643042" y="5072074"/>
              <a:ext cx="285752" cy="1588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135" name="群組 47"/>
          <p:cNvGrpSpPr>
            <a:grpSpLocks/>
          </p:cNvGrpSpPr>
          <p:nvPr/>
        </p:nvGrpSpPr>
        <p:grpSpPr bwMode="auto">
          <a:xfrm rot="7218224">
            <a:off x="5418138" y="3348037"/>
            <a:ext cx="1143000" cy="142875"/>
            <a:chOff x="1643042" y="5000636"/>
            <a:chExt cx="1143008" cy="142876"/>
          </a:xfrm>
        </p:grpSpPr>
        <p:sp>
          <p:nvSpPr>
            <p:cNvPr id="10" name="圓角矩形 9"/>
            <p:cNvSpPr/>
            <p:nvPr/>
          </p:nvSpPr>
          <p:spPr>
            <a:xfrm>
              <a:off x="1926824" y="5012060"/>
              <a:ext cx="857256" cy="14287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1642429" y="5095060"/>
              <a:ext cx="285752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solidFill>
                  <a:srgbClr val="00B0F0"/>
                </a:solidFill>
              </a:rPr>
              <a:t>檔位選擇說明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3089275"/>
            <a:ext cx="449897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文字方塊 4"/>
          <p:cNvSpPr txBox="1">
            <a:spLocks noChangeArrowheads="1"/>
          </p:cNvSpPr>
          <p:nvPr/>
        </p:nvSpPr>
        <p:spPr bwMode="auto">
          <a:xfrm>
            <a:off x="5508625" y="2632075"/>
            <a:ext cx="3490913" cy="2309813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kumimoji="0" lang="zh-TW" altLang="en-US" b="1" dirty="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直流電壓檔</a:t>
            </a:r>
            <a:r>
              <a:rPr kumimoji="0" lang="en-US" altLang="zh-TW" b="1" dirty="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(DCV)</a:t>
            </a:r>
          </a:p>
          <a:p>
            <a:pPr marL="342900" indent="-342900" hangingPunct="0"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共七檔：</a:t>
            </a:r>
            <a:r>
              <a:rPr kumimoji="0" lang="en-US" altLang="zh-TW" dirty="0">
                <a:latin typeface="Tw Cen MT" pitchFamily="34" charset="0"/>
                <a:ea typeface="微軟正黑體" pitchFamily="34" charset="-120"/>
              </a:rPr>
              <a:t>0.1 </a:t>
            </a: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、</a:t>
            </a:r>
            <a:r>
              <a:rPr kumimoji="0" lang="en-US" altLang="zh-TW" dirty="0">
                <a:latin typeface="Tw Cen MT" pitchFamily="34" charset="0"/>
                <a:ea typeface="微軟正黑體" pitchFamily="34" charset="-120"/>
              </a:rPr>
              <a:t>0.5 </a:t>
            </a: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、</a:t>
            </a:r>
            <a:r>
              <a:rPr kumimoji="0" lang="en-US" altLang="zh-TW" dirty="0">
                <a:latin typeface="Tw Cen MT" pitchFamily="34" charset="0"/>
                <a:ea typeface="微軟正黑體" pitchFamily="34" charset="-120"/>
              </a:rPr>
              <a:t>2.5 </a:t>
            </a: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、</a:t>
            </a:r>
            <a:r>
              <a:rPr kumimoji="0" lang="en-US" altLang="zh-TW" dirty="0">
                <a:latin typeface="Tw Cen MT" pitchFamily="34" charset="0"/>
                <a:ea typeface="微軟正黑體" pitchFamily="34" charset="-120"/>
              </a:rPr>
              <a:t>10 </a:t>
            </a: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、  </a:t>
            </a:r>
            <a:r>
              <a:rPr kumimoji="0" lang="en-US" altLang="zh-TW" dirty="0">
                <a:latin typeface="Tw Cen MT" pitchFamily="34" charset="0"/>
                <a:ea typeface="微軟正黑體" pitchFamily="34" charset="-120"/>
              </a:rPr>
              <a:t>50 </a:t>
            </a: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、 </a:t>
            </a:r>
            <a:r>
              <a:rPr kumimoji="0" lang="en-US" altLang="zh-TW" dirty="0">
                <a:latin typeface="Tw Cen MT" pitchFamily="34" charset="0"/>
                <a:ea typeface="微軟正黑體" pitchFamily="34" charset="-120"/>
              </a:rPr>
              <a:t>250 </a:t>
            </a: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、</a:t>
            </a:r>
            <a:r>
              <a:rPr kumimoji="0" lang="en-US" altLang="zh-TW" dirty="0">
                <a:latin typeface="Tw Cen MT" pitchFamily="34" charset="0"/>
                <a:ea typeface="微軟正黑體" pitchFamily="34" charset="-120"/>
              </a:rPr>
              <a:t>1000V</a:t>
            </a:r>
          </a:p>
          <a:p>
            <a:pPr marL="342900" indent="-342900" hangingPunct="0"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每一檔位的數值即為該檔所能量測的最大範圍。</a:t>
            </a:r>
            <a:endParaRPr kumimoji="0" lang="en-US" altLang="zh-TW" dirty="0">
              <a:latin typeface="Tw Cen MT" pitchFamily="34" charset="0"/>
              <a:ea typeface="微軟正黑體" pitchFamily="34" charset="-120"/>
            </a:endParaRPr>
          </a:p>
          <a:p>
            <a:pPr marL="342900" indent="-342900" hangingPunct="0"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測量時，與待測電路並聯，紅色測棒接正極，黑色測棒接負極。</a:t>
            </a:r>
          </a:p>
        </p:txBody>
      </p:sp>
      <p:cxnSp>
        <p:nvCxnSpPr>
          <p:cNvPr id="6" name="肘形接點 5"/>
          <p:cNvCxnSpPr/>
          <p:nvPr/>
        </p:nvCxnSpPr>
        <p:spPr>
          <a:xfrm rot="10800000" flipV="1">
            <a:off x="1692275" y="3068638"/>
            <a:ext cx="3857625" cy="642937"/>
          </a:xfrm>
          <a:prstGeom prst="bentConnector3">
            <a:avLst>
              <a:gd name="adj1" fmla="val 74099"/>
            </a:avLst>
          </a:prstGeom>
          <a:ln w="76200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94" name="文字方塊 6"/>
          <p:cNvSpPr txBox="1">
            <a:spLocks noChangeArrowheads="1"/>
          </p:cNvSpPr>
          <p:nvPr/>
        </p:nvSpPr>
        <p:spPr bwMode="auto">
          <a:xfrm>
            <a:off x="5076825" y="4986338"/>
            <a:ext cx="3995738" cy="175577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b="1" dirty="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交流電壓檔</a:t>
            </a:r>
            <a:r>
              <a:rPr kumimoji="0" lang="en-US" altLang="zh-TW" b="1" dirty="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(ACV)</a:t>
            </a:r>
            <a:endParaRPr kumimoji="0" lang="en-US" altLang="zh-TW" dirty="0">
              <a:latin typeface="Tw Cen MT" pitchFamily="34" charset="0"/>
              <a:ea typeface="微軟正黑體" pitchFamily="34" charset="-120"/>
            </a:endParaRPr>
          </a:p>
          <a:p>
            <a:pPr marL="342900" indent="-342900" hangingPunct="0"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共四檔：</a:t>
            </a:r>
            <a:r>
              <a:rPr kumimoji="0" lang="en-US" altLang="zh-TW" dirty="0">
                <a:latin typeface="Tw Cen MT" pitchFamily="34" charset="0"/>
                <a:ea typeface="微軟正黑體" pitchFamily="34" charset="-120"/>
              </a:rPr>
              <a:t>10 </a:t>
            </a: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、  </a:t>
            </a:r>
            <a:r>
              <a:rPr kumimoji="0" lang="en-US" altLang="zh-TW" dirty="0">
                <a:latin typeface="Tw Cen MT" pitchFamily="34" charset="0"/>
                <a:ea typeface="微軟正黑體" pitchFamily="34" charset="-120"/>
              </a:rPr>
              <a:t>50 </a:t>
            </a: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、</a:t>
            </a:r>
            <a:r>
              <a:rPr kumimoji="0" lang="en-US" altLang="zh-TW" dirty="0">
                <a:latin typeface="Tw Cen MT" pitchFamily="34" charset="0"/>
                <a:ea typeface="微軟正黑體" pitchFamily="34" charset="-120"/>
              </a:rPr>
              <a:t>250 </a:t>
            </a: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、</a:t>
            </a:r>
            <a:r>
              <a:rPr kumimoji="0" lang="en-US" altLang="zh-TW" dirty="0">
                <a:latin typeface="Tw Cen MT" pitchFamily="34" charset="0"/>
                <a:ea typeface="微軟正黑體" pitchFamily="34" charset="-120"/>
              </a:rPr>
              <a:t>1000V</a:t>
            </a:r>
          </a:p>
          <a:p>
            <a:pPr marL="342900" indent="-342900" hangingPunct="0"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每一檔位的數值即為該檔所能量測的最大範圍。</a:t>
            </a:r>
            <a:endParaRPr kumimoji="0" lang="en-US" altLang="zh-TW" dirty="0">
              <a:latin typeface="Tw Cen MT" pitchFamily="34" charset="0"/>
              <a:ea typeface="微軟正黑體" pitchFamily="34" charset="-120"/>
            </a:endParaRPr>
          </a:p>
          <a:p>
            <a:pPr marL="342900" indent="-342900" hangingPunct="0"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kumimoji="0" lang="zh-TW" altLang="en-US" dirty="0">
                <a:latin typeface="Tw Cen MT" pitchFamily="34" charset="0"/>
                <a:ea typeface="微軟正黑體" pitchFamily="34" charset="-120"/>
              </a:rPr>
              <a:t>測量時，與待測電路並聯，無正負極。</a:t>
            </a:r>
          </a:p>
        </p:txBody>
      </p:sp>
      <p:cxnSp>
        <p:nvCxnSpPr>
          <p:cNvPr id="8" name="圖案 7"/>
          <p:cNvCxnSpPr/>
          <p:nvPr/>
        </p:nvCxnSpPr>
        <p:spPr>
          <a:xfrm rot="10800000">
            <a:off x="3425825" y="3786188"/>
            <a:ext cx="1714500" cy="1495425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96" name="文字方塊 9"/>
          <p:cNvSpPr txBox="1">
            <a:spLocks noChangeArrowheads="1"/>
          </p:cNvSpPr>
          <p:nvPr/>
        </p:nvSpPr>
        <p:spPr bwMode="auto">
          <a:xfrm>
            <a:off x="209550" y="1773238"/>
            <a:ext cx="8539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12297" name="文字方塊 11"/>
          <p:cNvSpPr txBox="1">
            <a:spLocks noChangeArrowheads="1"/>
          </p:cNvSpPr>
          <p:nvPr/>
        </p:nvSpPr>
        <p:spPr bwMode="auto">
          <a:xfrm>
            <a:off x="395288" y="1773238"/>
            <a:ext cx="8208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latin typeface="Tw Cen MT" pitchFamily="34" charset="0"/>
                <a:ea typeface="微軟正黑體" pitchFamily="34" charset="-120"/>
              </a:rPr>
              <a:t>測量時，請根據所預估的待測值，選擇適當的檔位；若無法預估時，請由最高檔位開始，依序調降至適當的檔位進行測量。以下分別是直流電壓，交流電壓，直流電流與歐姆各檔的說明。</a:t>
            </a:r>
            <a:endParaRPr kumimoji="0" lang="en-US" altLang="zh-TW" sz="2000">
              <a:latin typeface="Tw Cen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26988" y="26035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額外練習</a:t>
            </a:r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3" cstate="print"/>
            <a:stretch>
              <a:fillRect l="-449" t="-1493"/>
            </a:stretch>
          </a:blipFill>
          <a:extLst>
            <a:ext uri="{91240B29-F687-4F45-9708-019B960494DF}"/>
          </a:extLst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dirty="0">
                <a:noFill/>
              </a:rPr>
              <a:t> 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636838"/>
            <a:ext cx="40322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902200" y="3309938"/>
            <a:ext cx="574675" cy="623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9158" name="矩形 3"/>
          <p:cNvSpPr>
            <a:spLocks noChangeArrowheads="1"/>
          </p:cNvSpPr>
          <p:nvPr/>
        </p:nvSpPr>
        <p:spPr bwMode="auto">
          <a:xfrm>
            <a:off x="4902200" y="3309938"/>
            <a:ext cx="820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Tw Cen MT" pitchFamily="34" charset="0"/>
                <a:ea typeface="微軟正黑體" pitchFamily="34" charset="-120"/>
              </a:rPr>
              <a:t>4.7k</a:t>
            </a:r>
            <a:r>
              <a:rPr kumimoji="0" lang="el-GR" altLang="zh-TW">
                <a:latin typeface="新細明體" pitchFamily="18" charset="-120"/>
              </a:rPr>
              <a:t>Ω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grpSp>
        <p:nvGrpSpPr>
          <p:cNvPr id="4" name="群組 52"/>
          <p:cNvGrpSpPr/>
          <p:nvPr/>
        </p:nvGrpSpPr>
        <p:grpSpPr>
          <a:xfrm rot="163117">
            <a:off x="4942069" y="3095338"/>
            <a:ext cx="1143008" cy="142876"/>
            <a:chOff x="1643042" y="5000636"/>
            <a:chExt cx="1143008" cy="142876"/>
          </a:xfrm>
          <a:solidFill>
            <a:srgbClr val="FF0000"/>
          </a:solidFill>
        </p:grpSpPr>
        <p:sp>
          <p:nvSpPr>
            <p:cNvPr id="8" name="圓角矩形 7"/>
            <p:cNvSpPr/>
            <p:nvPr/>
          </p:nvSpPr>
          <p:spPr>
            <a:xfrm>
              <a:off x="1928794" y="5000636"/>
              <a:ext cx="857256" cy="14287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1643042" y="5072074"/>
              <a:ext cx="285752" cy="1588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160" name="群組 47"/>
          <p:cNvGrpSpPr>
            <a:grpSpLocks/>
          </p:cNvGrpSpPr>
          <p:nvPr/>
        </p:nvGrpSpPr>
        <p:grpSpPr bwMode="auto">
          <a:xfrm rot="7218224">
            <a:off x="3846513" y="4449762"/>
            <a:ext cx="1143000" cy="142875"/>
            <a:chOff x="1643042" y="5000636"/>
            <a:chExt cx="1143008" cy="142876"/>
          </a:xfrm>
        </p:grpSpPr>
        <p:sp>
          <p:nvSpPr>
            <p:cNvPr id="11" name="圓角矩形 10"/>
            <p:cNvSpPr/>
            <p:nvPr/>
          </p:nvSpPr>
          <p:spPr>
            <a:xfrm>
              <a:off x="1926824" y="5012060"/>
              <a:ext cx="857256" cy="14287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1642429" y="5095060"/>
              <a:ext cx="285752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835150" y="2060575"/>
            <a:ext cx="4333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9162" name="文字方塊 3"/>
          <p:cNvSpPr txBox="1">
            <a:spLocks noChangeArrowheads="1"/>
          </p:cNvSpPr>
          <p:nvPr/>
        </p:nvSpPr>
        <p:spPr bwMode="auto">
          <a:xfrm>
            <a:off x="1954213" y="2124075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6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0" y="47625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全波整流</a:t>
            </a:r>
          </a:p>
        </p:txBody>
      </p:sp>
      <p:sp>
        <p:nvSpPr>
          <p:cNvPr id="50179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en-US" smtClean="0"/>
              <a:t>以上一張投影片為例子，當上面的二極體處於順偏壓，下面的二極體就處於逆偏壓，反之，上面處於逆偏壓，下面就處於順偏壓，所以一直有一個正向偏壓通過，所以交流電會被下面模樣：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860800"/>
            <a:ext cx="62960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en-US" sz="4900" b="1" dirty="0" smtClean="0"/>
              <a:t>附錄一</a:t>
            </a:r>
            <a:r>
              <a:rPr lang="zh-TW" altLang="en-US" b="1" dirty="0" smtClean="0"/>
              <a:t/>
            </a:r>
            <a:br>
              <a:rPr lang="zh-TW" altLang="en-US" b="1" dirty="0" smtClean="0"/>
            </a:br>
            <a:endParaRPr lang="zh-TW" altLang="en-US" dirty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88" y="285750"/>
            <a:ext cx="5114925" cy="6357938"/>
          </a:xfrm>
          <a:noFill/>
        </p:spPr>
      </p:pic>
      <p:sp>
        <p:nvSpPr>
          <p:cNvPr id="51204" name="矩形 4"/>
          <p:cNvSpPr>
            <a:spLocks noChangeArrowheads="1"/>
          </p:cNvSpPr>
          <p:nvPr/>
        </p:nvSpPr>
        <p:spPr bwMode="auto">
          <a:xfrm>
            <a:off x="285750" y="5072063"/>
            <a:ext cx="2376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資料來源：</a:t>
            </a:r>
            <a:r>
              <a:rPr lang="en-US" altLang="zh-TW"/>
              <a:t>www.ksmak-sir.com/pdf/resistor_c_code.pdf‎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b="1" smtClean="0"/>
              <a:t>附錄二</a:t>
            </a:r>
            <a:endParaRPr lang="zh-TW" altLang="en-US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214313" y="1571625"/>
            <a:ext cx="52863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lang="zh-TW" altLang="en-US" sz="2800" dirty="0">
                <a:latin typeface="+mn-ea"/>
                <a:ea typeface="+mn-ea"/>
              </a:rPr>
              <a:t>三用電表的維修：</a:t>
            </a:r>
            <a:endParaRPr lang="en-US" altLang="zh-TW" sz="2800" dirty="0">
              <a:latin typeface="+mn-ea"/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2800" dirty="0">
                <a:latin typeface="+mn-ea"/>
                <a:ea typeface="+mn-ea"/>
              </a:rPr>
              <a:t>使用螺絲起子打開電表背殼。</a:t>
            </a:r>
            <a:endParaRPr lang="en-US" altLang="zh-TW" sz="2800" dirty="0">
              <a:latin typeface="+mn-ea"/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2800" dirty="0">
                <a:latin typeface="+mn-ea"/>
                <a:ea typeface="+mn-ea"/>
              </a:rPr>
              <a:t>檢查保險絲是否完好？</a:t>
            </a:r>
            <a:endParaRPr lang="en-US" altLang="zh-TW" sz="2800" dirty="0">
              <a:latin typeface="+mn-ea"/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2800" dirty="0">
                <a:latin typeface="+mn-ea"/>
                <a:ea typeface="+mn-ea"/>
              </a:rPr>
              <a:t>檢查用來量電阻的電池是否有電？</a:t>
            </a:r>
            <a:endParaRPr lang="en-US" altLang="zh-TW" sz="2800" dirty="0">
              <a:latin typeface="+mn-ea"/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2800" dirty="0">
                <a:latin typeface="+mn-ea"/>
                <a:ea typeface="+mn-ea"/>
              </a:rPr>
              <a:t>檢查電阻或其他元件是否有燒焦的味道或痕跡？</a:t>
            </a:r>
          </a:p>
        </p:txBody>
      </p:sp>
      <p:pic>
        <p:nvPicPr>
          <p:cNvPr id="52228" name="Picture 5" descr="C:\Users\BigBai\Desktop\C360_2014-02-12-17-28-57-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688" y="1543050"/>
            <a:ext cx="2947987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附錄三：解構三用電表</a:t>
            </a:r>
            <a:br>
              <a:rPr lang="zh-TW" altLang="en-US" b="1" dirty="0" smtClean="0"/>
            </a:br>
            <a:endParaRPr lang="zh-TW" altLang="en-US" dirty="0"/>
          </a:p>
        </p:txBody>
      </p:sp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0" y="150018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lang="zh-TW" altLang="en-US" sz="2400" dirty="0">
                <a:latin typeface="+mn-ea"/>
                <a:ea typeface="+mn-ea"/>
              </a:rPr>
              <a:t>三用電表主要是用一個檢流計串接相對應於電流計、電壓計與電</a:t>
            </a:r>
            <a:endParaRPr lang="en-US" altLang="zh-TW" sz="2400" dirty="0">
              <a:latin typeface="+mn-ea"/>
              <a:ea typeface="+mn-ea"/>
            </a:endParaRPr>
          </a:p>
          <a:p>
            <a:pPr hangingPunct="0">
              <a:buClr>
                <a:srgbClr val="FFC000"/>
              </a:buClr>
              <a:defRPr/>
            </a:pPr>
            <a:r>
              <a:rPr lang="en-US" altLang="zh-TW" sz="2400" dirty="0">
                <a:latin typeface="+mn-ea"/>
                <a:ea typeface="+mn-ea"/>
              </a:rPr>
              <a:t>    </a:t>
            </a:r>
            <a:r>
              <a:rPr lang="zh-TW" altLang="en-US" sz="2400" dirty="0">
                <a:latin typeface="+mn-ea"/>
                <a:ea typeface="+mn-ea"/>
              </a:rPr>
              <a:t>阻計的電路所設計出的多用途儀表。</a:t>
            </a:r>
            <a:endParaRPr lang="en-US" altLang="zh-TW" sz="2400" dirty="0">
              <a:latin typeface="+mn-ea"/>
              <a:ea typeface="+mn-ea"/>
            </a:endParaRPr>
          </a:p>
          <a:p>
            <a:pPr hangingPunct="0"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lang="zh-TW" altLang="en-US" sz="2400" dirty="0">
                <a:latin typeface="+mn-ea"/>
                <a:ea typeface="+mn-ea"/>
              </a:rPr>
              <a:t>本實驗所用的檢流計，期可偵測的最大電流為</a:t>
            </a:r>
            <a:r>
              <a:rPr lang="en-US" altLang="zh-TW" sz="2400" dirty="0">
                <a:latin typeface="+mn-ea"/>
                <a:ea typeface="+mn-ea"/>
              </a:rPr>
              <a:t>50</a:t>
            </a:r>
            <a:r>
              <a:rPr lang="el-GR" altLang="zh-TW" sz="2400" dirty="0">
                <a:latin typeface="+mn-ea"/>
                <a:ea typeface="+mn-ea"/>
              </a:rPr>
              <a:t>μ</a:t>
            </a:r>
            <a:r>
              <a:rPr lang="en-US" altLang="zh-TW" sz="2400" dirty="0">
                <a:latin typeface="+mn-ea"/>
                <a:ea typeface="+mn-ea"/>
              </a:rPr>
              <a:t>A</a:t>
            </a:r>
            <a:r>
              <a:rPr lang="zh-TW" altLang="en-US" sz="2400" dirty="0">
                <a:latin typeface="+mn-ea"/>
                <a:ea typeface="+mn-ea"/>
              </a:rPr>
              <a:t>，其內電阻</a:t>
            </a:r>
            <a:endParaRPr lang="en-US" altLang="zh-TW" sz="2400" dirty="0">
              <a:latin typeface="+mn-ea"/>
              <a:ea typeface="+mn-ea"/>
            </a:endParaRPr>
          </a:p>
          <a:p>
            <a:pPr hangingPunct="0">
              <a:buClr>
                <a:srgbClr val="FFC000"/>
              </a:buClr>
              <a:defRPr/>
            </a:pPr>
            <a:r>
              <a:rPr lang="en-US" altLang="zh-TW" sz="2400" dirty="0">
                <a:latin typeface="+mn-ea"/>
                <a:ea typeface="+mn-ea"/>
              </a:rPr>
              <a:t>    </a:t>
            </a:r>
            <a:r>
              <a:rPr lang="zh-TW" altLang="en-US" sz="2400" dirty="0">
                <a:latin typeface="+mn-ea"/>
                <a:ea typeface="+mn-ea"/>
              </a:rPr>
              <a:t>為。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達松發可動線圈</a:t>
            </a:r>
            <a:b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</a:br>
            <a:r>
              <a:rPr lang="en-US" altLang="zh-TW" sz="3600" dirty="0" err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D’Arsonval</a:t>
            </a:r>
            <a:r>
              <a:rPr lang="en-US" altLang="zh-TW" sz="36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 movement Coil</a:t>
            </a:r>
            <a:endParaRPr lang="zh-TW" altLang="en-US" sz="36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54275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800" smtClean="0">
                <a:latin typeface="Perpetua" pitchFamily="18" charset="0"/>
                <a:ea typeface="標楷體" pitchFamily="65" charset="-120"/>
              </a:rPr>
              <a:t>原理</a:t>
            </a:r>
            <a:r>
              <a:rPr lang="en-US" altLang="zh-TW" sz="2800" smtClean="0">
                <a:latin typeface="Perpetua" pitchFamily="18" charset="0"/>
                <a:ea typeface="標楷體" pitchFamily="65" charset="-120"/>
              </a:rPr>
              <a:t>(Principle)</a:t>
            </a:r>
            <a:r>
              <a:rPr lang="zh-TW" altLang="en-US" sz="2800" smtClean="0">
                <a:latin typeface="Perpetua" pitchFamily="18" charset="0"/>
                <a:ea typeface="標楷體" pitchFamily="65" charset="-120"/>
              </a:rPr>
              <a:t>：利用檢流計</a:t>
            </a:r>
            <a:r>
              <a:rPr lang="en-US" altLang="zh-TW" sz="2800" smtClean="0">
                <a:latin typeface="Perpetua" pitchFamily="18" charset="0"/>
                <a:ea typeface="標楷體" pitchFamily="65" charset="-120"/>
              </a:rPr>
              <a:t>(galvanometer, G)</a:t>
            </a:r>
            <a:r>
              <a:rPr lang="zh-TW" altLang="en-US" sz="2800" smtClean="0">
                <a:latin typeface="Perpetua" pitchFamily="18" charset="0"/>
                <a:ea typeface="標楷體" pitchFamily="65" charset="-120"/>
              </a:rPr>
              <a:t>設計</a:t>
            </a:r>
            <a:endParaRPr lang="en-US" altLang="zh-TW" sz="2800" smtClean="0">
              <a:latin typeface="Perpetua" pitchFamily="18" charset="0"/>
              <a:ea typeface="標楷體" pitchFamily="65" charset="-120"/>
            </a:endParaRPr>
          </a:p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endParaRPr lang="zh-TW" altLang="en-US" sz="2800" smtClean="0">
              <a:latin typeface="Perpetua" pitchFamily="18" charset="0"/>
              <a:ea typeface="標楷體" pitchFamily="65" charset="-120"/>
            </a:endParaRPr>
          </a:p>
          <a:p>
            <a:pPr eaLnBrk="1" hangingPunct="1"/>
            <a:endParaRPr lang="zh-TW" altLang="en-US" smtClean="0"/>
          </a:p>
        </p:txBody>
      </p:sp>
      <p:pic>
        <p:nvPicPr>
          <p:cNvPr id="54276" name="Picture 6" descr="exp-fig16-1-含文字"/>
          <p:cNvPicPr>
            <a:picLocks noChangeAspect="1" noChangeArrowheads="1"/>
          </p:cNvPicPr>
          <p:nvPr/>
        </p:nvPicPr>
        <p:blipFill>
          <a:blip r:embed="rId3" cstate="print"/>
          <a:srcRect l="6169" r="8824" b="34157"/>
          <a:stretch>
            <a:fillRect/>
          </a:stretch>
        </p:blipFill>
        <p:spPr bwMode="auto">
          <a:xfrm>
            <a:off x="0" y="2214563"/>
            <a:ext cx="30718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9"/>
          <p:cNvSpPr>
            <a:spLocks noChangeArrowheads="1"/>
          </p:cNvSpPr>
          <p:nvPr/>
        </p:nvSpPr>
        <p:spPr bwMode="auto">
          <a:xfrm>
            <a:off x="3786188" y="2000250"/>
            <a:ext cx="4500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latin typeface="Perpetua" pitchFamily="18" charset="0"/>
                <a:ea typeface="標楷體" pitchFamily="65" charset="-120"/>
              </a:rPr>
              <a:t>1. </a:t>
            </a:r>
            <a:r>
              <a:rPr kumimoji="0" lang="zh-TW" altLang="en-US" sz="2400">
                <a:latin typeface="Perpetua" pitchFamily="18" charset="0"/>
                <a:ea typeface="標楷體" pitchFamily="65" charset="-120"/>
              </a:rPr>
              <a:t>安培計</a:t>
            </a:r>
            <a:r>
              <a:rPr kumimoji="0" lang="en-US" altLang="zh-TW" sz="2400">
                <a:latin typeface="Perpetua" pitchFamily="18" charset="0"/>
                <a:ea typeface="標楷體" pitchFamily="65" charset="-120"/>
              </a:rPr>
              <a:t>(ammeter, A)</a:t>
            </a:r>
          </a:p>
          <a:p>
            <a:r>
              <a:rPr kumimoji="0" lang="en-US" altLang="zh-TW" sz="2400">
                <a:latin typeface="Perpetua" pitchFamily="18" charset="0"/>
                <a:ea typeface="標楷體" pitchFamily="65" charset="-120"/>
              </a:rPr>
              <a:t>2. </a:t>
            </a:r>
            <a:r>
              <a:rPr kumimoji="0" lang="zh-TW" altLang="en-US" sz="2400">
                <a:latin typeface="Perpetua" pitchFamily="18" charset="0"/>
                <a:ea typeface="標楷體" pitchFamily="65" charset="-120"/>
              </a:rPr>
              <a:t>伏特計</a:t>
            </a:r>
            <a:r>
              <a:rPr kumimoji="0" lang="en-US" altLang="zh-TW" sz="2400">
                <a:latin typeface="Perpetua" pitchFamily="18" charset="0"/>
                <a:ea typeface="標楷體" pitchFamily="65" charset="-120"/>
              </a:rPr>
              <a:t>(voltmeter, V)</a:t>
            </a:r>
            <a:endParaRPr kumimoji="0" lang="zh-TW" altLang="en-US" sz="2400">
              <a:latin typeface="Perpetua" pitchFamily="18" charset="0"/>
              <a:ea typeface="標楷體" pitchFamily="65" charset="-120"/>
            </a:endParaRPr>
          </a:p>
          <a:p>
            <a:r>
              <a:rPr kumimoji="0" lang="en-US" altLang="zh-TW" sz="2400">
                <a:latin typeface="Perpetua" pitchFamily="18" charset="0"/>
                <a:ea typeface="標楷體" pitchFamily="65" charset="-120"/>
              </a:rPr>
              <a:t>3. </a:t>
            </a:r>
            <a:r>
              <a:rPr kumimoji="0" lang="zh-TW" altLang="en-US" sz="2400">
                <a:latin typeface="Perpetua" pitchFamily="18" charset="0"/>
                <a:ea typeface="標楷體" pitchFamily="65" charset="-120"/>
              </a:rPr>
              <a:t>歐姆計</a:t>
            </a:r>
            <a:r>
              <a:rPr kumimoji="0" lang="en-US" altLang="zh-TW" sz="2400">
                <a:latin typeface="Perpetua" pitchFamily="18" charset="0"/>
                <a:ea typeface="標楷體" pitchFamily="65" charset="-120"/>
              </a:rPr>
              <a:t>(ohmmeter, O) </a:t>
            </a:r>
          </a:p>
          <a:p>
            <a:r>
              <a:rPr kumimoji="0" lang="en-US" altLang="zh-TW" sz="2400">
                <a:latin typeface="Perpetua" pitchFamily="18" charset="0"/>
                <a:ea typeface="標楷體" pitchFamily="65" charset="-120"/>
              </a:rPr>
              <a:t>    (</a:t>
            </a:r>
            <a:r>
              <a:rPr kumimoji="0" lang="zh-TW" altLang="en-US" sz="2400">
                <a:latin typeface="Perpetua" pitchFamily="18" charset="0"/>
                <a:ea typeface="標楷體" pitchFamily="65" charset="-120"/>
              </a:rPr>
              <a:t>參考三用電表</a:t>
            </a:r>
            <a:r>
              <a:rPr kumimoji="0" lang="en-US" altLang="zh-TW" sz="2400">
                <a:latin typeface="Perpetua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71813" y="3565525"/>
            <a:ext cx="6072187" cy="32924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b="1" dirty="0">
                <a:latin typeface="+mn-lt"/>
                <a:ea typeface="標楷體" pitchFamily="65" charset="-120"/>
              </a:rPr>
              <a:t>1. </a:t>
            </a:r>
            <a:r>
              <a:rPr kumimoji="0" lang="zh-TW" altLang="en-US" sz="2600" b="1" dirty="0">
                <a:latin typeface="+mn-lt"/>
                <a:ea typeface="標楷體" pitchFamily="65" charset="-120"/>
              </a:rPr>
              <a:t>指針</a:t>
            </a:r>
            <a:r>
              <a:rPr kumimoji="0" lang="en-US" altLang="zh-TW" sz="2600" b="1" dirty="0">
                <a:latin typeface="+mn-lt"/>
                <a:ea typeface="標楷體" pitchFamily="65" charset="-120"/>
              </a:rPr>
              <a:t>(Needle)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b="1" dirty="0">
                <a:latin typeface="+mn-lt"/>
                <a:ea typeface="標楷體" pitchFamily="65" charset="-120"/>
              </a:rPr>
              <a:t>2. </a:t>
            </a:r>
            <a:r>
              <a:rPr kumimoji="0" lang="zh-TW" altLang="en-US" sz="2600" b="1" dirty="0">
                <a:latin typeface="+mn-lt"/>
                <a:ea typeface="標楷體" pitchFamily="65" charset="-120"/>
              </a:rPr>
              <a:t>空氣隙</a:t>
            </a:r>
            <a:r>
              <a:rPr kumimoji="0" lang="en-US" altLang="zh-TW" sz="2600" b="1" dirty="0">
                <a:latin typeface="+mn-lt"/>
                <a:ea typeface="標楷體" pitchFamily="65" charset="-120"/>
              </a:rPr>
              <a:t>(Air Gap)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b="1" dirty="0">
                <a:latin typeface="+mn-lt"/>
                <a:ea typeface="標楷體" pitchFamily="65" charset="-120"/>
              </a:rPr>
              <a:t>3. </a:t>
            </a:r>
            <a:r>
              <a:rPr kumimoji="0" lang="zh-TW" altLang="en-US" sz="2600" b="1" dirty="0">
                <a:latin typeface="+mn-lt"/>
                <a:ea typeface="標楷體" pitchFamily="65" charset="-120"/>
              </a:rPr>
              <a:t>永久磁鐵</a:t>
            </a:r>
            <a:r>
              <a:rPr kumimoji="0" lang="en-US" altLang="zh-TW" sz="2600" b="1" dirty="0">
                <a:latin typeface="+mn-lt"/>
                <a:ea typeface="標楷體" pitchFamily="65" charset="-120"/>
              </a:rPr>
              <a:t>(Permanent Magnet)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b="1" dirty="0">
                <a:latin typeface="+mn-lt"/>
                <a:ea typeface="標楷體" pitchFamily="65" charset="-120"/>
              </a:rPr>
              <a:t>4. </a:t>
            </a:r>
            <a:r>
              <a:rPr kumimoji="0" lang="zh-TW" altLang="en-US" sz="2600" b="1" dirty="0">
                <a:latin typeface="+mn-lt"/>
                <a:ea typeface="標楷體" pitchFamily="65" charset="-120"/>
              </a:rPr>
              <a:t>螺線彈簧</a:t>
            </a:r>
            <a:r>
              <a:rPr kumimoji="0" lang="en-US" altLang="zh-TW" sz="2600" b="1" dirty="0">
                <a:latin typeface="+mn-lt"/>
                <a:ea typeface="標楷體" pitchFamily="65" charset="-120"/>
              </a:rPr>
              <a:t>(</a:t>
            </a:r>
            <a:r>
              <a:rPr kumimoji="0" lang="en-US" altLang="zh-TW" sz="2600" b="1" dirty="0" err="1">
                <a:latin typeface="+mn-lt"/>
                <a:ea typeface="標楷體" pitchFamily="65" charset="-120"/>
              </a:rPr>
              <a:t>Solenoidal</a:t>
            </a:r>
            <a:r>
              <a:rPr kumimoji="0" lang="en-US" altLang="zh-TW" sz="2600" b="1" dirty="0">
                <a:latin typeface="+mn-lt"/>
                <a:ea typeface="標楷體" pitchFamily="65" charset="-120"/>
              </a:rPr>
              <a:t> Coil)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b="1" dirty="0">
                <a:latin typeface="+mn-lt"/>
                <a:ea typeface="標楷體" pitchFamily="65" charset="-120"/>
              </a:rPr>
              <a:t>5. </a:t>
            </a:r>
            <a:r>
              <a:rPr kumimoji="0" lang="zh-TW" altLang="en-US" sz="2600" b="1" dirty="0">
                <a:latin typeface="+mn-lt"/>
                <a:ea typeface="標楷體" pitchFamily="65" charset="-120"/>
              </a:rPr>
              <a:t>轉動線圈</a:t>
            </a:r>
            <a:r>
              <a:rPr kumimoji="0" lang="en-US" altLang="zh-TW" sz="2600" b="1" dirty="0">
                <a:latin typeface="+mn-lt"/>
                <a:ea typeface="標楷體" pitchFamily="65" charset="-120"/>
              </a:rPr>
              <a:t>(Rotating Coil)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b="1" dirty="0">
                <a:latin typeface="+mn-lt"/>
                <a:ea typeface="標楷體" pitchFamily="65" charset="-120"/>
              </a:rPr>
              <a:t>6. </a:t>
            </a:r>
            <a:r>
              <a:rPr kumimoji="0" lang="zh-TW" altLang="en-US" sz="2600" b="1" dirty="0">
                <a:latin typeface="+mn-lt"/>
                <a:ea typeface="標楷體" pitchFamily="65" charset="-120"/>
              </a:rPr>
              <a:t>轉動軸心</a:t>
            </a:r>
            <a:r>
              <a:rPr kumimoji="0" lang="en-US" altLang="zh-TW" sz="2600" b="1" dirty="0">
                <a:latin typeface="+mn-lt"/>
                <a:ea typeface="標楷體" pitchFamily="65" charset="-120"/>
              </a:rPr>
              <a:t>(Pivot Rotating Coil)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b="1" dirty="0">
                <a:latin typeface="+mn-lt"/>
                <a:ea typeface="標楷體" pitchFamily="65" charset="-120"/>
              </a:rPr>
              <a:t>7. </a:t>
            </a:r>
            <a:r>
              <a:rPr kumimoji="0" lang="zh-TW" altLang="en-US" sz="2600" b="1" dirty="0">
                <a:latin typeface="+mn-lt"/>
                <a:ea typeface="標楷體" pitchFamily="65" charset="-120"/>
              </a:rPr>
              <a:t>軟鐵心</a:t>
            </a:r>
            <a:r>
              <a:rPr kumimoji="0" lang="en-US" altLang="zh-TW" sz="2600" b="1" dirty="0">
                <a:latin typeface="+mn-lt"/>
                <a:ea typeface="標楷體" pitchFamily="65" charset="-120"/>
              </a:rPr>
              <a:t>(Soft-Iron Core)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b="1" dirty="0">
                <a:latin typeface="+mn-lt"/>
                <a:ea typeface="標楷體" pitchFamily="65" charset="-120"/>
              </a:rPr>
              <a:t>8. </a:t>
            </a:r>
            <a:r>
              <a:rPr kumimoji="0" lang="zh-TW" altLang="en-US" sz="2600" b="1" dirty="0">
                <a:latin typeface="+mn-lt"/>
                <a:ea typeface="標楷體" pitchFamily="65" charset="-120"/>
              </a:rPr>
              <a:t>均勻輻射狀磁場</a:t>
            </a:r>
            <a:r>
              <a:rPr kumimoji="0" lang="en-US" altLang="zh-TW" sz="2600" b="1" dirty="0">
                <a:latin typeface="+mn-lt"/>
                <a:ea typeface="標楷體" pitchFamily="65" charset="-120"/>
              </a:rPr>
              <a:t>(Uniform Radial Field)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0000CC"/>
                </a:solidFill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00CC"/>
                </a:solidFill>
                <a:ea typeface="標楷體" pitchFamily="65" charset="-120"/>
              </a:rPr>
            </a:b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達松發可動線圈檢流計的工作原理</a:t>
            </a:r>
            <a:r>
              <a:rPr lang="en-US" altLang="zh-TW" b="1" dirty="0" smtClean="0">
                <a:solidFill>
                  <a:srgbClr val="0000CC"/>
                </a:solidFill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00CC"/>
                </a:solidFill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493838"/>
            <a:ext cx="57150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2425" indent="-352425">
              <a:spcBef>
                <a:spcPct val="20000"/>
              </a:spcBef>
              <a:buFontTx/>
              <a:buAutoNum type="arabicPeriod"/>
              <a:defRPr/>
            </a:pPr>
            <a:r>
              <a:rPr kumimoji="0" lang="zh-TW" altLang="en-US" sz="2600" b="1" dirty="0">
                <a:latin typeface="+mn-ea"/>
                <a:ea typeface="+mn-ea"/>
              </a:rPr>
              <a:t>電流 </a:t>
            </a:r>
            <a:r>
              <a:rPr kumimoji="0" lang="en-US" altLang="zh-TW" sz="2600" b="1" i="1" dirty="0">
                <a:latin typeface="+mn-ea"/>
                <a:ea typeface="+mn-ea"/>
                <a:cs typeface="AR MinchoL JIS"/>
              </a:rPr>
              <a:t>I </a:t>
            </a:r>
            <a:r>
              <a:rPr kumimoji="0" lang="zh-TW" altLang="en-US" sz="2600" b="1" dirty="0">
                <a:latin typeface="+mn-ea"/>
                <a:ea typeface="+mn-ea"/>
              </a:rPr>
              <a:t>通過</a:t>
            </a:r>
            <a:r>
              <a:rPr kumimoji="0" lang="zh-TW" altLang="en-US" sz="2600" b="1" dirty="0">
                <a:latin typeface="+mn-ea"/>
                <a:ea typeface="+mn-ea"/>
                <a:sym typeface="Wingdings" pitchFamily="2" charset="2"/>
              </a:rPr>
              <a:t></a:t>
            </a:r>
            <a:r>
              <a:rPr kumimoji="0" lang="zh-TW" altLang="en-US" sz="2600" b="1" dirty="0">
                <a:latin typeface="+mn-ea"/>
                <a:ea typeface="+mn-ea"/>
              </a:rPr>
              <a:t>轉動線圈</a:t>
            </a:r>
            <a:r>
              <a:rPr kumimoji="0" lang="en-US" altLang="zh-TW" sz="2600" b="1" dirty="0">
                <a:latin typeface="+mn-ea"/>
                <a:ea typeface="+mn-ea"/>
              </a:rPr>
              <a:t>(coil)</a:t>
            </a:r>
            <a:r>
              <a:rPr kumimoji="0" lang="zh-TW" altLang="en-US" sz="2600" b="1" dirty="0">
                <a:latin typeface="+mn-ea"/>
                <a:ea typeface="+mn-ea"/>
              </a:rPr>
              <a:t>時</a:t>
            </a:r>
            <a:r>
              <a:rPr kumimoji="0" lang="en-US" altLang="zh-TW" sz="2600" b="1" dirty="0">
                <a:latin typeface="+mn-ea"/>
                <a:ea typeface="+mn-ea"/>
              </a:rPr>
              <a:t>, </a:t>
            </a:r>
            <a:r>
              <a:rPr kumimoji="0" lang="zh-TW" altLang="en-US" sz="2600" b="1" dirty="0">
                <a:latin typeface="+mn-ea"/>
                <a:ea typeface="+mn-ea"/>
              </a:rPr>
              <a:t>產生磁矩</a:t>
            </a:r>
            <a:r>
              <a:rPr kumimoji="0" lang="en-US" altLang="zh-TW" sz="2600" b="1" dirty="0">
                <a:latin typeface="+mn-ea"/>
                <a:ea typeface="+mn-ea"/>
              </a:rPr>
              <a:t> </a:t>
            </a:r>
          </a:p>
          <a:p>
            <a:pPr marL="352425" indent="-352425" algn="ctr">
              <a:spcBef>
                <a:spcPct val="20000"/>
              </a:spcBef>
              <a:buFont typeface="Symbol" pitchFamily="18" charset="2"/>
              <a:buNone/>
              <a:defRPr/>
            </a:pP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m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 =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 NIA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 (</a:t>
            </a:r>
            <a:r>
              <a:rPr kumimoji="0" lang="zh-TW" altLang="en-US" sz="2600" b="1" dirty="0">
                <a:solidFill>
                  <a:srgbClr val="FF0000"/>
                </a:solidFill>
                <a:latin typeface="+mn-ea"/>
                <a:ea typeface="+mn-ea"/>
              </a:rPr>
              <a:t>圈數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N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kumimoji="0" lang="zh-TW" altLang="en-US" sz="2600" b="1" dirty="0">
                <a:solidFill>
                  <a:srgbClr val="FF0000"/>
                </a:solidFill>
                <a:latin typeface="+mn-ea"/>
                <a:ea typeface="+mn-ea"/>
              </a:rPr>
              <a:t>面積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</a:p>
          <a:p>
            <a:pPr marL="352425" indent="-352425">
              <a:spcBef>
                <a:spcPct val="20000"/>
              </a:spcBef>
              <a:buFont typeface="Symbol" pitchFamily="18" charset="2"/>
              <a:buAutoNum type="arabicPeriod" startAt="2"/>
              <a:defRPr/>
            </a:pPr>
            <a:r>
              <a:rPr kumimoji="0" lang="zh-TW" altLang="en-US" sz="2600" b="1" dirty="0">
                <a:latin typeface="+mn-ea"/>
                <a:ea typeface="+mn-ea"/>
                <a:sym typeface="Wingdings" pitchFamily="2" charset="2"/>
              </a:rPr>
              <a:t></a:t>
            </a:r>
            <a:r>
              <a:rPr kumimoji="0" lang="zh-TW" altLang="en-US" sz="2600" b="1" dirty="0">
                <a:latin typeface="+mn-ea"/>
                <a:ea typeface="+mn-ea"/>
              </a:rPr>
              <a:t>永久磁鐵之</a:t>
            </a:r>
            <a:r>
              <a:rPr kumimoji="0" lang="zh-TW" altLang="en-US" sz="2600" b="1" dirty="0">
                <a:latin typeface="+mn-ea"/>
                <a:ea typeface="+mn-ea"/>
                <a:sym typeface="Wingdings" pitchFamily="2" charset="2"/>
              </a:rPr>
              <a:t></a:t>
            </a:r>
            <a:r>
              <a:rPr kumimoji="0" lang="zh-TW" altLang="en-US" sz="2600" b="1" dirty="0">
                <a:latin typeface="+mn-ea"/>
                <a:ea typeface="+mn-ea"/>
              </a:rPr>
              <a:t>均勻輻射磁場對 </a:t>
            </a:r>
            <a:r>
              <a:rPr kumimoji="0" lang="en-US" altLang="zh-TW" sz="2600" b="1" i="1" dirty="0">
                <a:latin typeface="+mn-ea"/>
                <a:ea typeface="+mn-ea"/>
              </a:rPr>
              <a:t>m </a:t>
            </a:r>
            <a:r>
              <a:rPr kumimoji="0" lang="zh-TW" altLang="en-US" sz="2600" b="1" dirty="0">
                <a:latin typeface="+mn-ea"/>
                <a:ea typeface="+mn-ea"/>
              </a:rPr>
              <a:t>施一力矩</a:t>
            </a:r>
            <a:r>
              <a:rPr kumimoji="0" lang="en-US" altLang="zh-TW" sz="2600" b="1" dirty="0">
                <a:latin typeface="+mn-ea"/>
                <a:ea typeface="+mn-ea"/>
              </a:rPr>
              <a:t>(torque)</a:t>
            </a:r>
          </a:p>
          <a:p>
            <a:pPr marL="352425" indent="-352425" algn="ctr">
              <a:spcBef>
                <a:spcPct val="20000"/>
              </a:spcBef>
              <a:buFont typeface="Symbol" pitchFamily="18" charset="2"/>
              <a:buNone/>
              <a:defRPr/>
            </a:pP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  <a:sym typeface="Symbol" pitchFamily="18" charset="2"/>
              </a:rPr>
              <a:t>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 = 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m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 x</a:t>
            </a:r>
            <a:r>
              <a:rPr kumimoji="0" lang="en-US" altLang="zh-TW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B =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NIAB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 (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f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 = 90</a:t>
            </a:r>
            <a:r>
              <a:rPr kumimoji="0" lang="en-US" altLang="zh-TW" sz="2600" b="1" baseline="30000" dirty="0">
                <a:solidFill>
                  <a:srgbClr val="FF0000"/>
                </a:solidFill>
                <a:latin typeface="+mn-ea"/>
                <a:ea typeface="+mn-ea"/>
              </a:rPr>
              <a:t>o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kumimoji="0" lang="en-US" altLang="zh-TW" sz="2600" b="1" dirty="0">
              <a:latin typeface="+mn-ea"/>
              <a:ea typeface="+mn-ea"/>
            </a:endParaRPr>
          </a:p>
          <a:p>
            <a:pPr marL="352425" indent="-352425">
              <a:spcBef>
                <a:spcPct val="20000"/>
              </a:spcBef>
              <a:buFont typeface="Symbol" pitchFamily="18" charset="2"/>
              <a:buNone/>
              <a:defRPr/>
            </a:pPr>
            <a:r>
              <a:rPr kumimoji="0" lang="en-US" altLang="zh-TW" sz="2600" b="1" dirty="0">
                <a:latin typeface="+mn-ea"/>
                <a:ea typeface="+mn-ea"/>
              </a:rPr>
              <a:t>3. </a:t>
            </a:r>
            <a:r>
              <a:rPr kumimoji="0" lang="zh-TW" altLang="en-US" sz="2600" b="1" dirty="0">
                <a:latin typeface="+mn-ea"/>
                <a:ea typeface="+mn-ea"/>
              </a:rPr>
              <a:t>使</a:t>
            </a:r>
            <a:r>
              <a:rPr kumimoji="0" lang="zh-TW" altLang="en-US" sz="2600" b="1" dirty="0">
                <a:latin typeface="+mn-ea"/>
                <a:ea typeface="+mn-ea"/>
                <a:sym typeface="Wingdings" pitchFamily="2" charset="2"/>
              </a:rPr>
              <a:t></a:t>
            </a:r>
            <a:r>
              <a:rPr kumimoji="0" lang="zh-TW" altLang="en-US" sz="2600" b="1" dirty="0">
                <a:latin typeface="+mn-ea"/>
                <a:ea typeface="+mn-ea"/>
              </a:rPr>
              <a:t>線圈轉動</a:t>
            </a:r>
            <a:r>
              <a:rPr kumimoji="0" lang="en-US" altLang="zh-TW" sz="2600" b="1" dirty="0">
                <a:latin typeface="+mn-ea"/>
                <a:ea typeface="+mn-ea"/>
              </a:rPr>
              <a:t>, </a:t>
            </a:r>
            <a:r>
              <a:rPr kumimoji="0" lang="zh-TW" altLang="en-US" sz="2600" b="1" dirty="0">
                <a:latin typeface="+mn-ea"/>
                <a:ea typeface="+mn-ea"/>
              </a:rPr>
              <a:t>淨角位移 </a:t>
            </a:r>
            <a:r>
              <a:rPr kumimoji="0" lang="en-US" altLang="zh-TW" sz="2600" b="1" i="1" dirty="0">
                <a:latin typeface="+mn-ea"/>
                <a:ea typeface="+mn-ea"/>
                <a:sym typeface="Symbol" pitchFamily="18" charset="2"/>
              </a:rPr>
              <a:t> </a:t>
            </a:r>
            <a:r>
              <a:rPr kumimoji="0" lang="zh-TW" altLang="en-US" sz="2600" b="1" dirty="0">
                <a:latin typeface="+mn-ea"/>
                <a:ea typeface="+mn-ea"/>
              </a:rPr>
              <a:t>與</a:t>
            </a:r>
            <a:r>
              <a:rPr kumimoji="0" lang="zh-TW" altLang="en-US" sz="2600" b="1" dirty="0">
                <a:latin typeface="+mn-ea"/>
                <a:ea typeface="+mn-ea"/>
                <a:sym typeface="Wingdings" pitchFamily="2" charset="2"/>
              </a:rPr>
              <a:t></a:t>
            </a:r>
            <a:r>
              <a:rPr kumimoji="0" lang="zh-TW" altLang="en-US" sz="2600" b="1" dirty="0">
                <a:latin typeface="+mn-ea"/>
                <a:ea typeface="+mn-ea"/>
              </a:rPr>
              <a:t>螺線彈簧恢復力矩 </a:t>
            </a:r>
            <a:r>
              <a:rPr kumimoji="0" lang="en-US" altLang="zh-TW" sz="2600" b="1" dirty="0">
                <a:latin typeface="+mn-ea"/>
                <a:ea typeface="+mn-ea"/>
                <a:sym typeface="Symbol" pitchFamily="18" charset="2"/>
              </a:rPr>
              <a:t></a:t>
            </a:r>
            <a:r>
              <a:rPr kumimoji="0" lang="en-US" altLang="zh-TW" sz="2600" b="1" dirty="0">
                <a:latin typeface="+mn-ea"/>
                <a:ea typeface="+mn-ea"/>
              </a:rPr>
              <a:t>’ </a:t>
            </a:r>
            <a:r>
              <a:rPr kumimoji="0" lang="zh-TW" altLang="en-US" sz="2600" b="1" dirty="0">
                <a:latin typeface="+mn-ea"/>
                <a:ea typeface="+mn-ea"/>
              </a:rPr>
              <a:t>成平衡</a:t>
            </a:r>
            <a:r>
              <a:rPr kumimoji="0" lang="en-US" altLang="zh-TW" sz="2600" b="1" dirty="0">
                <a:latin typeface="+mn-ea"/>
                <a:ea typeface="+mn-ea"/>
              </a:rPr>
              <a:t>: </a:t>
            </a:r>
          </a:p>
          <a:p>
            <a:pPr marL="352425" indent="-352425" algn="ctr">
              <a:spcBef>
                <a:spcPct val="20000"/>
              </a:spcBef>
              <a:buFont typeface="Symbol" pitchFamily="18" charset="2"/>
              <a:buChar char="t"/>
              <a:defRPr/>
            </a:pP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= </a:t>
            </a:r>
            <a:r>
              <a:rPr kumimoji="0" lang="en-US" altLang="zh-TW" sz="2600" b="1" i="1" dirty="0" err="1">
                <a:solidFill>
                  <a:srgbClr val="FF0000"/>
                </a:solidFill>
                <a:latin typeface="+mn-ea"/>
                <a:ea typeface="+mn-ea"/>
              </a:rPr>
              <a:t>mB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 = NIAB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 = 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k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  <a:sym typeface="Symbol" pitchFamily="18" charset="2"/>
              </a:rPr>
              <a:t>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 =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  <a:sym typeface="Symbol" pitchFamily="18" charset="2"/>
              </a:rPr>
              <a:t>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’</a:t>
            </a:r>
          </a:p>
          <a:p>
            <a:pPr marL="352425" indent="-352425">
              <a:spcBef>
                <a:spcPct val="20000"/>
              </a:spcBef>
              <a:buFont typeface="Symbol" pitchFamily="18" charset="2"/>
              <a:buNone/>
              <a:defRPr/>
            </a:pPr>
            <a:r>
              <a:rPr kumimoji="0" lang="en-US" altLang="zh-TW" sz="2600" b="1" dirty="0">
                <a:latin typeface="+mn-ea"/>
                <a:ea typeface="+mn-ea"/>
              </a:rPr>
              <a:t>4. </a:t>
            </a:r>
            <a:r>
              <a:rPr kumimoji="0" lang="zh-TW" altLang="en-US" sz="2600" b="1" dirty="0">
                <a:latin typeface="+mn-ea"/>
                <a:ea typeface="+mn-ea"/>
              </a:rPr>
              <a:t>角位移與電流正比</a:t>
            </a:r>
          </a:p>
          <a:p>
            <a:pPr marL="352425" indent="-352425" algn="ctr">
              <a:spcBef>
                <a:spcPct val="20000"/>
              </a:spcBef>
              <a:buFont typeface="Symbol" pitchFamily="18" charset="2"/>
              <a:buNone/>
              <a:defRPr/>
            </a:pP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I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 = (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k/NAB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  <a:sym typeface="Symbol" pitchFamily="18" charset="2"/>
              </a:rPr>
              <a:t>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kumimoji="0" lang="en-US" altLang="zh-TW" sz="2600" b="1" dirty="0">
                <a:solidFill>
                  <a:srgbClr val="FF0000"/>
                </a:solidFill>
                <a:latin typeface="+mn-ea"/>
                <a:ea typeface="+mn-ea"/>
                <a:sym typeface="Symbol" pitchFamily="18" charset="2"/>
              </a:rPr>
              <a:t> </a:t>
            </a:r>
            <a:r>
              <a:rPr kumimoji="0" lang="en-US" altLang="zh-TW" sz="2600" b="1" i="1" dirty="0">
                <a:solidFill>
                  <a:srgbClr val="FF0000"/>
                </a:solidFill>
                <a:latin typeface="+mn-ea"/>
                <a:ea typeface="+mn-ea"/>
                <a:sym typeface="Symbol" pitchFamily="18" charset="2"/>
              </a:rPr>
              <a:t></a:t>
            </a:r>
          </a:p>
        </p:txBody>
      </p:sp>
      <p:pic>
        <p:nvPicPr>
          <p:cNvPr id="55300" name="Picture 6" descr="exp-fig16-1-含文字"/>
          <p:cNvPicPr>
            <a:picLocks noChangeAspect="1" noChangeArrowheads="1"/>
          </p:cNvPicPr>
          <p:nvPr/>
        </p:nvPicPr>
        <p:blipFill>
          <a:blip r:embed="rId3" cstate="print"/>
          <a:srcRect l="6169" r="8824" b="34157"/>
          <a:stretch>
            <a:fillRect/>
          </a:stretch>
        </p:blipFill>
        <p:spPr bwMode="auto">
          <a:xfrm>
            <a:off x="6215063" y="1000125"/>
            <a:ext cx="27146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59438" y="4240213"/>
            <a:ext cx="3286125" cy="23082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222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n-lt"/>
                <a:ea typeface="標楷體" pitchFamily="65" charset="-120"/>
              </a:rPr>
              <a:t>1. </a:t>
            </a:r>
            <a:r>
              <a:rPr kumimoji="0" lang="zh-TW" altLang="en-US" b="1" dirty="0">
                <a:latin typeface="+mn-lt"/>
                <a:ea typeface="標楷體" pitchFamily="65" charset="-120"/>
              </a:rPr>
              <a:t>指針</a:t>
            </a:r>
            <a:r>
              <a:rPr kumimoji="0" lang="en-US" altLang="zh-TW" b="1" dirty="0">
                <a:latin typeface="+mn-lt"/>
                <a:ea typeface="標楷體" pitchFamily="65" charset="-120"/>
              </a:rPr>
              <a:t>(Needle)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n-lt"/>
                <a:ea typeface="標楷體" pitchFamily="65" charset="-120"/>
              </a:rPr>
              <a:t>2. </a:t>
            </a:r>
            <a:r>
              <a:rPr kumimoji="0" lang="zh-TW" altLang="en-US" b="1" dirty="0">
                <a:latin typeface="+mn-lt"/>
                <a:ea typeface="標楷體" pitchFamily="65" charset="-120"/>
              </a:rPr>
              <a:t>空氣隙</a:t>
            </a:r>
            <a:r>
              <a:rPr kumimoji="0" lang="en-US" altLang="zh-TW" b="1" dirty="0">
                <a:latin typeface="+mn-lt"/>
                <a:ea typeface="標楷體" pitchFamily="65" charset="-120"/>
              </a:rPr>
              <a:t>(Air Gap)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n-lt"/>
                <a:ea typeface="標楷體" pitchFamily="65" charset="-120"/>
              </a:rPr>
              <a:t>3. </a:t>
            </a:r>
            <a:r>
              <a:rPr kumimoji="0" lang="zh-TW" altLang="en-US" b="1" dirty="0">
                <a:latin typeface="+mn-lt"/>
                <a:ea typeface="標楷體" pitchFamily="65" charset="-120"/>
              </a:rPr>
              <a:t>永久磁鐵</a:t>
            </a:r>
            <a:r>
              <a:rPr kumimoji="0" lang="en-US" altLang="zh-TW" b="1" dirty="0">
                <a:latin typeface="+mn-lt"/>
                <a:ea typeface="標楷體" pitchFamily="65" charset="-120"/>
              </a:rPr>
              <a:t>(Permanent Magnet)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n-lt"/>
                <a:ea typeface="標楷體" pitchFamily="65" charset="-120"/>
              </a:rPr>
              <a:t>4. </a:t>
            </a:r>
            <a:r>
              <a:rPr kumimoji="0" lang="zh-TW" altLang="en-US" b="1" dirty="0">
                <a:latin typeface="+mn-lt"/>
                <a:ea typeface="標楷體" pitchFamily="65" charset="-120"/>
              </a:rPr>
              <a:t>螺線彈簧</a:t>
            </a:r>
            <a:r>
              <a:rPr kumimoji="0" lang="en-US" altLang="zh-TW" b="1" dirty="0">
                <a:latin typeface="+mn-lt"/>
                <a:ea typeface="標楷體" pitchFamily="65" charset="-120"/>
              </a:rPr>
              <a:t>(</a:t>
            </a:r>
            <a:r>
              <a:rPr kumimoji="0" lang="en-US" altLang="zh-TW" b="1" dirty="0" err="1">
                <a:latin typeface="+mn-lt"/>
                <a:ea typeface="標楷體" pitchFamily="65" charset="-120"/>
              </a:rPr>
              <a:t>Solenoidal</a:t>
            </a:r>
            <a:r>
              <a:rPr kumimoji="0" lang="en-US" altLang="zh-TW" b="1" dirty="0">
                <a:latin typeface="+mn-lt"/>
                <a:ea typeface="標楷體" pitchFamily="65" charset="-120"/>
              </a:rPr>
              <a:t> Coil)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n-lt"/>
                <a:ea typeface="標楷體" pitchFamily="65" charset="-120"/>
              </a:rPr>
              <a:t>5. </a:t>
            </a:r>
            <a:r>
              <a:rPr kumimoji="0" lang="zh-TW" altLang="en-US" b="1" dirty="0">
                <a:latin typeface="+mn-lt"/>
                <a:ea typeface="標楷體" pitchFamily="65" charset="-120"/>
              </a:rPr>
              <a:t>轉動線圈</a:t>
            </a:r>
            <a:r>
              <a:rPr kumimoji="0" lang="en-US" altLang="zh-TW" b="1" dirty="0">
                <a:latin typeface="+mn-lt"/>
                <a:ea typeface="標楷體" pitchFamily="65" charset="-120"/>
              </a:rPr>
              <a:t>(Rotating Coil)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n-lt"/>
                <a:ea typeface="標楷體" pitchFamily="65" charset="-120"/>
              </a:rPr>
              <a:t>6. </a:t>
            </a:r>
            <a:r>
              <a:rPr kumimoji="0" lang="zh-TW" altLang="en-US" b="1" dirty="0">
                <a:latin typeface="+mn-lt"/>
                <a:ea typeface="標楷體" pitchFamily="65" charset="-120"/>
              </a:rPr>
              <a:t>轉動軸心</a:t>
            </a:r>
            <a:r>
              <a:rPr kumimoji="0" lang="en-US" altLang="zh-TW" b="1" dirty="0">
                <a:latin typeface="+mn-lt"/>
                <a:ea typeface="標楷體" pitchFamily="65" charset="-120"/>
              </a:rPr>
              <a:t>(Pivot Rotating Coil)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n-lt"/>
                <a:ea typeface="標楷體" pitchFamily="65" charset="-120"/>
              </a:rPr>
              <a:t>7. </a:t>
            </a:r>
            <a:r>
              <a:rPr kumimoji="0" lang="zh-TW" altLang="en-US" b="1" dirty="0">
                <a:latin typeface="+mn-lt"/>
                <a:ea typeface="標楷體" pitchFamily="65" charset="-120"/>
              </a:rPr>
              <a:t>軟鐵心</a:t>
            </a:r>
            <a:r>
              <a:rPr kumimoji="0" lang="en-US" altLang="zh-TW" b="1" dirty="0">
                <a:latin typeface="+mn-lt"/>
                <a:ea typeface="標楷體" pitchFamily="65" charset="-120"/>
              </a:rPr>
              <a:t>(Soft-Iron Core)</a:t>
            </a:r>
          </a:p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n-lt"/>
                <a:ea typeface="標楷體" pitchFamily="65" charset="-120"/>
              </a:rPr>
              <a:t>8. </a:t>
            </a:r>
            <a:r>
              <a:rPr kumimoji="0" lang="zh-TW" altLang="en-US" b="1" dirty="0">
                <a:latin typeface="+mn-lt"/>
                <a:ea typeface="標楷體" pitchFamily="65" charset="-120"/>
              </a:rPr>
              <a:t>均勻輻射狀磁場</a:t>
            </a:r>
            <a:endParaRPr kumimoji="0" lang="en-US" altLang="zh-TW" b="1" dirty="0"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2500" dirty="0" smtClean="0">
                <a:latin typeface="+mn-ea"/>
              </a:rPr>
              <a:t>電流測量</a:t>
            </a:r>
            <a:r>
              <a:rPr lang="en-US" altLang="zh-TW" sz="2500" dirty="0" smtClean="0">
                <a:latin typeface="+mn-ea"/>
              </a:rPr>
              <a:t>: </a:t>
            </a:r>
            <a:r>
              <a:rPr lang="zh-TW" altLang="en-US" sz="2500" dirty="0" smtClean="0">
                <a:latin typeface="+mn-ea"/>
              </a:rPr>
              <a:t>安培計</a:t>
            </a:r>
            <a:r>
              <a:rPr lang="en-US" altLang="zh-TW" sz="2500" dirty="0" smtClean="0">
                <a:latin typeface="+mn-ea"/>
              </a:rPr>
              <a:t>(Ampere meter)/</a:t>
            </a:r>
            <a:r>
              <a:rPr lang="zh-TW" altLang="en-US" sz="2500" dirty="0" smtClean="0">
                <a:latin typeface="+mn-ea"/>
              </a:rPr>
              <a:t>電流計</a:t>
            </a:r>
            <a:r>
              <a:rPr lang="en-US" altLang="zh-TW" sz="2500" dirty="0" smtClean="0">
                <a:latin typeface="+mn-ea"/>
              </a:rPr>
              <a:t>(Ammeter)</a:t>
            </a:r>
          </a:p>
          <a:p>
            <a:pPr marL="444500" indent="-444500" eaLnBrk="1" fontAlgn="auto" hangingPunct="1">
              <a:spcBef>
                <a:spcPct val="25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2500" dirty="0" smtClean="0">
                <a:latin typeface="+mn-ea"/>
              </a:rPr>
              <a:t>	</a:t>
            </a:r>
            <a:r>
              <a:rPr lang="zh-TW" altLang="en-US" sz="2500" dirty="0" smtClean="0">
                <a:latin typeface="+mn-ea"/>
              </a:rPr>
              <a:t>利用檢流計</a:t>
            </a:r>
            <a:r>
              <a:rPr lang="en-US" altLang="zh-TW" sz="2500" dirty="0" smtClean="0">
                <a:latin typeface="+mn-ea"/>
              </a:rPr>
              <a:t>(G)(</a:t>
            </a:r>
            <a:r>
              <a:rPr lang="zh-TW" altLang="en-US" sz="2500" dirty="0" smtClean="0">
                <a:latin typeface="+mn-ea"/>
              </a:rPr>
              <a:t>線圈電阻</a:t>
            </a:r>
            <a:r>
              <a:rPr lang="en-US" altLang="zh-TW" sz="2500" dirty="0" err="1" smtClean="0">
                <a:latin typeface="+mn-ea"/>
              </a:rPr>
              <a:t>R</a:t>
            </a:r>
            <a:r>
              <a:rPr lang="en-US" altLang="zh-TW" sz="2500" baseline="-25000" dirty="0" err="1" smtClean="0">
                <a:latin typeface="+mn-ea"/>
              </a:rPr>
              <a:t>c</a:t>
            </a:r>
            <a:r>
              <a:rPr lang="en-US" altLang="zh-TW" sz="2500" dirty="0" smtClean="0">
                <a:latin typeface="+mn-ea"/>
              </a:rPr>
              <a:t>)</a:t>
            </a:r>
            <a:r>
              <a:rPr lang="zh-TW" altLang="en-US" sz="2500" dirty="0" smtClean="0">
                <a:latin typeface="+mn-ea"/>
              </a:rPr>
              <a:t>及一個小的</a:t>
            </a:r>
          </a:p>
          <a:p>
            <a:pPr marL="444500" indent="-444500" eaLnBrk="1" fontAlgn="auto" hangingPunct="1">
              <a:spcBef>
                <a:spcPct val="25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2500" dirty="0" smtClean="0">
                <a:latin typeface="+mn-ea"/>
              </a:rPr>
              <a:t>	</a:t>
            </a:r>
            <a:r>
              <a:rPr lang="zh-TW" altLang="en-US" sz="2500" dirty="0" smtClean="0">
                <a:latin typeface="+mn-ea"/>
              </a:rPr>
              <a:t>並聯電阻</a:t>
            </a:r>
            <a:r>
              <a:rPr lang="en-US" altLang="zh-TW" sz="2500" i="1" dirty="0" err="1" smtClean="0">
                <a:latin typeface="+mn-ea"/>
              </a:rPr>
              <a:t>R</a:t>
            </a:r>
            <a:r>
              <a:rPr lang="en-US" altLang="zh-TW" sz="2500" baseline="-25000" dirty="0" err="1" smtClean="0">
                <a:latin typeface="+mn-ea"/>
              </a:rPr>
              <a:t>p</a:t>
            </a:r>
            <a:r>
              <a:rPr lang="en-US" altLang="zh-TW" sz="2500" dirty="0" smtClean="0">
                <a:latin typeface="+mn-ea"/>
              </a:rPr>
              <a:t> (&lt;&lt; </a:t>
            </a:r>
            <a:r>
              <a:rPr lang="en-US" altLang="zh-TW" sz="2500" i="1" dirty="0" err="1" smtClean="0">
                <a:latin typeface="+mn-ea"/>
              </a:rPr>
              <a:t>R</a:t>
            </a:r>
            <a:r>
              <a:rPr lang="en-US" altLang="zh-TW" sz="2500" baseline="-25000" dirty="0" err="1" smtClean="0">
                <a:latin typeface="+mn-ea"/>
              </a:rPr>
              <a:t>c</a:t>
            </a:r>
            <a:r>
              <a:rPr lang="en-US" altLang="zh-TW" sz="2500" dirty="0" smtClean="0">
                <a:latin typeface="+mn-ea"/>
              </a:rPr>
              <a:t>)</a:t>
            </a:r>
            <a:r>
              <a:rPr lang="zh-TW" altLang="en-US" sz="2500" dirty="0" smtClean="0">
                <a:latin typeface="+mn-ea"/>
              </a:rPr>
              <a:t>設計安培計。</a:t>
            </a:r>
            <a:endParaRPr lang="en-US" altLang="zh-TW" sz="2500" dirty="0" smtClean="0">
              <a:latin typeface="+mn-ea"/>
            </a:endParaRPr>
          </a:p>
          <a:p>
            <a:pPr marL="444500" indent="-444500" eaLnBrk="1" fontAlgn="auto" hangingPunct="1">
              <a:spcBef>
                <a:spcPct val="25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2500" dirty="0" smtClean="0">
                <a:solidFill>
                  <a:srgbClr val="000066"/>
                </a:solidFill>
                <a:latin typeface="+mn-ea"/>
              </a:rPr>
              <a:t>	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安培計有效電阻</a:t>
            </a:r>
          </a:p>
          <a:p>
            <a:pPr marL="444500" indent="-444500" eaLnBrk="1" fontAlgn="auto" hangingPunct="1">
              <a:lnSpc>
                <a:spcPct val="105000"/>
              </a:lnSpc>
              <a:spcBef>
                <a:spcPct val="25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500" dirty="0" smtClean="0">
                <a:latin typeface="+mn-ea"/>
              </a:rPr>
              <a:t>  </a:t>
            </a:r>
            <a:r>
              <a:rPr lang="en-US" altLang="zh-TW" sz="2500" dirty="0" smtClean="0">
                <a:latin typeface="+mn-ea"/>
              </a:rPr>
              <a:t>	</a:t>
            </a:r>
            <a:r>
              <a:rPr lang="en-US" altLang="zh-TW" sz="2500" i="1" dirty="0" smtClean="0">
                <a:latin typeface="+mn-ea"/>
              </a:rPr>
              <a:t>R</a:t>
            </a:r>
            <a:r>
              <a:rPr lang="en-US" altLang="zh-TW" sz="2500" i="1" baseline="-25000" dirty="0" smtClean="0">
                <a:latin typeface="+mn-ea"/>
              </a:rPr>
              <a:t>A</a:t>
            </a:r>
            <a:r>
              <a:rPr lang="en-US" altLang="zh-TW" sz="2500" i="1" dirty="0" smtClean="0">
                <a:latin typeface="+mn-ea"/>
              </a:rPr>
              <a:t> = R</a:t>
            </a:r>
            <a:r>
              <a:rPr lang="en-US" altLang="zh-TW" sz="2500" i="1" baseline="-25000" dirty="0" smtClean="0">
                <a:latin typeface="+mn-ea"/>
              </a:rPr>
              <a:t>P</a:t>
            </a:r>
            <a:r>
              <a:rPr lang="en-US" altLang="zh-TW" sz="2500" i="1" dirty="0" smtClean="0">
                <a:latin typeface="+mn-ea"/>
              </a:rPr>
              <a:t> // </a:t>
            </a:r>
            <a:r>
              <a:rPr lang="en-US" altLang="zh-TW" sz="2500" i="1" dirty="0" err="1" smtClean="0">
                <a:latin typeface="+mn-ea"/>
              </a:rPr>
              <a:t>R</a:t>
            </a:r>
            <a:r>
              <a:rPr lang="en-US" altLang="zh-TW" sz="2500" i="1" baseline="-25000" dirty="0" err="1" smtClean="0">
                <a:latin typeface="+mn-ea"/>
              </a:rPr>
              <a:t>c</a:t>
            </a:r>
            <a:r>
              <a:rPr lang="en-US" altLang="zh-TW" sz="2500" dirty="0" smtClean="0">
                <a:latin typeface="+mn-ea"/>
              </a:rPr>
              <a:t> = </a:t>
            </a:r>
            <a:r>
              <a:rPr lang="en-US" altLang="zh-TW" sz="2500" i="1" dirty="0" err="1" smtClean="0">
                <a:latin typeface="+mn-ea"/>
              </a:rPr>
              <a:t>R</a:t>
            </a:r>
            <a:r>
              <a:rPr lang="en-US" altLang="zh-TW" sz="2500" i="1" baseline="-25000" dirty="0" err="1" smtClean="0">
                <a:latin typeface="+mn-ea"/>
              </a:rPr>
              <a:t>p</a:t>
            </a:r>
            <a:r>
              <a:rPr lang="en-US" altLang="zh-TW" sz="2500" i="1" dirty="0" err="1" smtClean="0">
                <a:latin typeface="+mn-ea"/>
              </a:rPr>
              <a:t>R</a:t>
            </a:r>
            <a:r>
              <a:rPr lang="en-US" altLang="zh-TW" sz="2500" i="1" baseline="-25000" dirty="0" err="1" smtClean="0">
                <a:latin typeface="+mn-ea"/>
              </a:rPr>
              <a:t>c</a:t>
            </a:r>
            <a:r>
              <a:rPr lang="en-US" altLang="zh-TW" sz="2500" i="1" baseline="-25000" dirty="0" smtClean="0">
                <a:latin typeface="+mn-ea"/>
              </a:rPr>
              <a:t> </a:t>
            </a:r>
            <a:r>
              <a:rPr lang="en-US" altLang="zh-TW" sz="2500" i="1" dirty="0" smtClean="0">
                <a:latin typeface="+mn-ea"/>
              </a:rPr>
              <a:t>/(</a:t>
            </a:r>
            <a:r>
              <a:rPr lang="en-US" altLang="zh-TW" sz="2500" i="1" dirty="0" err="1" smtClean="0">
                <a:latin typeface="+mn-ea"/>
              </a:rPr>
              <a:t>R</a:t>
            </a:r>
            <a:r>
              <a:rPr lang="en-US" altLang="zh-TW" sz="2500" i="1" baseline="-25000" dirty="0" err="1" smtClean="0">
                <a:latin typeface="+mn-ea"/>
              </a:rPr>
              <a:t>p</a:t>
            </a:r>
            <a:r>
              <a:rPr lang="en-US" altLang="zh-TW" sz="2500" i="1" dirty="0" err="1" smtClean="0">
                <a:latin typeface="+mn-ea"/>
              </a:rPr>
              <a:t>+R</a:t>
            </a:r>
            <a:r>
              <a:rPr lang="en-US" altLang="zh-TW" sz="2500" i="1" baseline="-25000" dirty="0" err="1" smtClean="0">
                <a:latin typeface="+mn-ea"/>
              </a:rPr>
              <a:t>c</a:t>
            </a:r>
            <a:r>
              <a:rPr lang="en-US" altLang="zh-TW" sz="2500" i="1" dirty="0" smtClean="0">
                <a:latin typeface="+mn-ea"/>
              </a:rPr>
              <a:t>) ~ </a:t>
            </a:r>
            <a:r>
              <a:rPr lang="en-US" altLang="zh-TW" sz="2500" i="1" dirty="0" err="1" smtClean="0">
                <a:latin typeface="+mn-ea"/>
              </a:rPr>
              <a:t>R</a:t>
            </a:r>
            <a:r>
              <a:rPr lang="en-US" altLang="zh-TW" sz="2500" i="1" baseline="-25000" dirty="0" err="1" smtClean="0">
                <a:latin typeface="+mn-ea"/>
              </a:rPr>
              <a:t>p</a:t>
            </a:r>
            <a:endParaRPr lang="en-US" altLang="zh-TW" sz="2500" i="1" baseline="-25000" dirty="0" smtClean="0">
              <a:latin typeface="+mn-ea"/>
            </a:endParaRPr>
          </a:p>
          <a:p>
            <a:pPr marL="444500" indent="-444500" eaLnBrk="1" fontAlgn="auto" hangingPunct="1">
              <a:lnSpc>
                <a:spcPct val="105000"/>
              </a:lnSpc>
              <a:spcBef>
                <a:spcPct val="25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2500" i="1" dirty="0" smtClean="0">
                <a:latin typeface="+mn-ea"/>
              </a:rPr>
              <a:t>	</a:t>
            </a:r>
            <a:r>
              <a:rPr lang="en-US" altLang="zh-TW" sz="2500" i="1" dirty="0" err="1" smtClean="0">
                <a:latin typeface="+mn-ea"/>
              </a:rPr>
              <a:t>V</a:t>
            </a:r>
            <a:r>
              <a:rPr lang="en-US" altLang="zh-TW" sz="2500" i="1" baseline="-25000" dirty="0" err="1" smtClean="0">
                <a:latin typeface="+mn-ea"/>
              </a:rPr>
              <a:t>ab</a:t>
            </a:r>
            <a:r>
              <a:rPr lang="en-US" altLang="zh-TW" sz="2500" i="1" dirty="0" smtClean="0">
                <a:latin typeface="+mn-ea"/>
              </a:rPr>
              <a:t> = </a:t>
            </a:r>
            <a:r>
              <a:rPr lang="en-US" altLang="zh-TW" sz="2500" i="1" dirty="0" err="1" smtClean="0">
                <a:latin typeface="+mn-ea"/>
              </a:rPr>
              <a:t>I</a:t>
            </a:r>
            <a:r>
              <a:rPr lang="en-US" altLang="zh-TW" sz="2500" i="1" baseline="-25000" dirty="0" err="1" smtClean="0">
                <a:latin typeface="+mn-ea"/>
              </a:rPr>
              <a:t>c</a:t>
            </a:r>
            <a:r>
              <a:rPr lang="en-US" altLang="zh-TW" sz="2500" i="1" dirty="0" err="1" smtClean="0">
                <a:latin typeface="+mn-ea"/>
              </a:rPr>
              <a:t>R</a:t>
            </a:r>
            <a:r>
              <a:rPr lang="en-US" altLang="zh-TW" sz="2500" i="1" baseline="-25000" dirty="0" err="1" smtClean="0">
                <a:latin typeface="+mn-ea"/>
              </a:rPr>
              <a:t>c</a:t>
            </a:r>
            <a:r>
              <a:rPr lang="en-US" altLang="zh-TW" sz="2500" i="1" dirty="0" smtClean="0">
                <a:latin typeface="+mn-ea"/>
              </a:rPr>
              <a:t> = </a:t>
            </a:r>
            <a:r>
              <a:rPr lang="en-US" altLang="zh-TW" sz="2500" i="1" dirty="0" err="1" smtClean="0">
                <a:latin typeface="+mn-ea"/>
              </a:rPr>
              <a:t>I</a:t>
            </a:r>
            <a:r>
              <a:rPr lang="en-US" altLang="zh-TW" sz="2500" i="1" baseline="-25000" dirty="0" err="1" smtClean="0">
                <a:latin typeface="+mn-ea"/>
              </a:rPr>
              <a:t>p</a:t>
            </a:r>
            <a:r>
              <a:rPr lang="en-US" altLang="zh-TW" sz="2500" i="1" dirty="0" err="1" smtClean="0">
                <a:latin typeface="+mn-ea"/>
              </a:rPr>
              <a:t>R</a:t>
            </a:r>
            <a:r>
              <a:rPr lang="en-US" altLang="zh-TW" sz="2500" i="1" baseline="-25000" dirty="0" err="1" smtClean="0">
                <a:latin typeface="+mn-ea"/>
              </a:rPr>
              <a:t>p</a:t>
            </a:r>
            <a:endParaRPr lang="en-US" altLang="zh-TW" sz="2500" i="1" baseline="-25000" dirty="0" smtClean="0">
              <a:latin typeface="+mn-ea"/>
            </a:endParaRPr>
          </a:p>
          <a:p>
            <a:pPr marL="444500" indent="-444500" eaLnBrk="1" fontAlgn="auto" hangingPunct="1">
              <a:spcBef>
                <a:spcPct val="25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2500" b="1" i="1" dirty="0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	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I = </a:t>
            </a:r>
            <a:r>
              <a:rPr lang="en-US" altLang="zh-TW" sz="2800" b="1" i="1" dirty="0" err="1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I</a:t>
            </a:r>
            <a:r>
              <a:rPr lang="en-US" altLang="zh-TW" sz="2800" b="1" i="1" baseline="-25000" dirty="0" err="1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c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 + </a:t>
            </a:r>
            <a:r>
              <a:rPr lang="en-US" altLang="zh-TW" sz="2800" b="1" i="1" dirty="0" err="1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I</a:t>
            </a:r>
            <a:r>
              <a:rPr lang="en-US" altLang="zh-TW" sz="2800" b="1" i="1" baseline="-25000" dirty="0" err="1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p</a:t>
            </a:r>
            <a:r>
              <a:rPr lang="en-US" altLang="zh-TW" sz="2800" b="1" i="1" baseline="-25000" dirty="0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 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= </a:t>
            </a:r>
            <a:r>
              <a:rPr lang="en-US" altLang="zh-TW" sz="2800" b="1" i="1" dirty="0" err="1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I</a:t>
            </a:r>
            <a:r>
              <a:rPr lang="en-US" altLang="zh-TW" sz="2800" b="1" i="1" baseline="-25000" dirty="0" err="1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c</a:t>
            </a:r>
            <a:r>
              <a:rPr lang="en-US" altLang="zh-TW" sz="2800" b="1" dirty="0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(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1 + </a:t>
            </a:r>
            <a:r>
              <a:rPr lang="en-US" altLang="zh-TW" sz="2800" b="1" i="1" dirty="0" err="1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R</a:t>
            </a:r>
            <a:r>
              <a:rPr lang="en-US" altLang="zh-TW" sz="2800" b="1" i="1" baseline="-25000" dirty="0" err="1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c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/</a:t>
            </a:r>
            <a:r>
              <a:rPr lang="en-US" altLang="zh-TW" sz="2800" b="1" i="1" dirty="0" err="1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R</a:t>
            </a:r>
            <a:r>
              <a:rPr lang="en-US" altLang="zh-TW" sz="2800" b="1" i="1" baseline="-25000" dirty="0" err="1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p</a:t>
            </a:r>
            <a:r>
              <a:rPr lang="en-US" altLang="zh-TW" sz="2800" b="1" dirty="0" smtClean="0">
                <a:solidFill>
                  <a:srgbClr val="FF0000"/>
                </a:solidFill>
                <a:latin typeface="Perpetua" pitchFamily="18" charset="0"/>
                <a:ea typeface="標楷體" pitchFamily="65" charset="-120"/>
              </a:rPr>
              <a:t>) </a:t>
            </a:r>
            <a:r>
              <a:rPr lang="zh-TW" altLang="en-US" sz="2800" b="1" dirty="0" smtClean="0">
                <a:solidFill>
                  <a:srgbClr val="FF3300"/>
                </a:solidFill>
                <a:latin typeface="Perpetua" pitchFamily="18" charset="0"/>
                <a:ea typeface="標楷體" pitchFamily="65" charset="-120"/>
                <a:sym typeface="Symbol" pitchFamily="18" charset="2"/>
              </a:rPr>
              <a:t> </a:t>
            </a:r>
            <a:r>
              <a:rPr lang="en-US" altLang="zh-TW" sz="2800" b="1" i="1" dirty="0" err="1" smtClean="0">
                <a:solidFill>
                  <a:srgbClr val="FF3300"/>
                </a:solidFill>
                <a:latin typeface="Perpetua" pitchFamily="18" charset="0"/>
                <a:ea typeface="標楷體" pitchFamily="65" charset="-120"/>
              </a:rPr>
              <a:t>I</a:t>
            </a:r>
            <a:r>
              <a:rPr lang="en-US" altLang="zh-TW" sz="2800" b="1" baseline="-25000" dirty="0" err="1" smtClean="0">
                <a:solidFill>
                  <a:srgbClr val="FF3300"/>
                </a:solidFill>
                <a:latin typeface="Perpetua" pitchFamily="18" charset="0"/>
                <a:ea typeface="標楷體" pitchFamily="65" charset="-120"/>
              </a:rPr>
              <a:t>c</a:t>
            </a:r>
            <a:endParaRPr lang="en-US" altLang="zh-TW" sz="2800" b="1" dirty="0" smtClean="0">
              <a:latin typeface="Perpetua" pitchFamily="18" charset="0"/>
              <a:ea typeface="標楷體" pitchFamily="65" charset="-120"/>
            </a:endParaRPr>
          </a:p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endParaRPr lang="zh-TW" altLang="en-US" sz="24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84888" y="2852738"/>
            <a:ext cx="2087562" cy="24479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624638" y="3068638"/>
            <a:ext cx="1008062" cy="2889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6325" name="文字方塊 4"/>
          <p:cNvSpPr txBox="1">
            <a:spLocks noChangeArrowheads="1"/>
          </p:cNvSpPr>
          <p:nvPr/>
        </p:nvSpPr>
        <p:spPr bwMode="auto">
          <a:xfrm>
            <a:off x="6837363" y="3022600"/>
            <a:ext cx="58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Coil</a:t>
            </a:r>
            <a:endParaRPr lang="zh-TW" altLang="en-US"/>
          </a:p>
        </p:txBody>
      </p:sp>
      <p:sp>
        <p:nvSpPr>
          <p:cNvPr id="56326" name="文字方塊 5"/>
          <p:cNvSpPr txBox="1">
            <a:spLocks noChangeArrowheads="1"/>
          </p:cNvSpPr>
          <p:nvPr/>
        </p:nvSpPr>
        <p:spPr bwMode="auto">
          <a:xfrm>
            <a:off x="6894513" y="3357563"/>
            <a:ext cx="466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Rc</a:t>
            </a:r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6624638" y="3213100"/>
            <a:ext cx="0" cy="1223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632700" y="3222625"/>
            <a:ext cx="0" cy="1214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580063" y="4437063"/>
            <a:ext cx="2952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5475" y="4327525"/>
            <a:ext cx="3476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文字方塊 16"/>
          <p:cNvSpPr txBox="1">
            <a:spLocks noChangeArrowheads="1"/>
          </p:cNvSpPr>
          <p:nvPr/>
        </p:nvSpPr>
        <p:spPr bwMode="auto">
          <a:xfrm>
            <a:off x="6894513" y="4464050"/>
            <a:ext cx="47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Rp</a:t>
            </a:r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516688" y="4327525"/>
            <a:ext cx="215900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+</a:t>
            </a:r>
            <a:endParaRPr lang="zh-TW" altLang="en-US" dirty="0"/>
          </a:p>
        </p:txBody>
      </p:sp>
      <p:sp>
        <p:nvSpPr>
          <p:cNvPr id="19" name="橢圓 18"/>
          <p:cNvSpPr/>
          <p:nvPr/>
        </p:nvSpPr>
        <p:spPr>
          <a:xfrm>
            <a:off x="7524750" y="4327525"/>
            <a:ext cx="215900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5718175" y="4337050"/>
            <a:ext cx="3603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8351838" y="4340225"/>
            <a:ext cx="3603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6516688" y="3725863"/>
            <a:ext cx="0" cy="412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7000875" y="4178300"/>
            <a:ext cx="3603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8" name="文字方塊 25"/>
          <p:cNvSpPr txBox="1">
            <a:spLocks noChangeArrowheads="1"/>
          </p:cNvSpPr>
          <p:nvPr/>
        </p:nvSpPr>
        <p:spPr bwMode="auto">
          <a:xfrm>
            <a:off x="5718175" y="3932238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I</a:t>
            </a:r>
            <a:endParaRPr lang="zh-TW" altLang="en-US"/>
          </a:p>
        </p:txBody>
      </p:sp>
      <p:sp>
        <p:nvSpPr>
          <p:cNvPr id="56339" name="文字方塊 26"/>
          <p:cNvSpPr txBox="1">
            <a:spLocks noChangeArrowheads="1"/>
          </p:cNvSpPr>
          <p:nvPr/>
        </p:nvSpPr>
        <p:spPr bwMode="auto">
          <a:xfrm>
            <a:off x="8407400" y="38465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I</a:t>
            </a:r>
            <a:endParaRPr lang="zh-TW" altLang="en-US"/>
          </a:p>
        </p:txBody>
      </p:sp>
      <p:sp>
        <p:nvSpPr>
          <p:cNvPr id="56340" name="文字方塊 27"/>
          <p:cNvSpPr txBox="1">
            <a:spLocks noChangeArrowheads="1"/>
          </p:cNvSpPr>
          <p:nvPr/>
        </p:nvSpPr>
        <p:spPr bwMode="auto">
          <a:xfrm>
            <a:off x="6961188" y="3906838"/>
            <a:ext cx="376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Ip</a:t>
            </a:r>
            <a:endParaRPr lang="zh-TW" altLang="en-US"/>
          </a:p>
        </p:txBody>
      </p:sp>
      <p:sp>
        <p:nvSpPr>
          <p:cNvPr id="56341" name="文字方塊 28"/>
          <p:cNvSpPr txBox="1">
            <a:spLocks noChangeArrowheads="1"/>
          </p:cNvSpPr>
          <p:nvPr/>
        </p:nvSpPr>
        <p:spPr bwMode="auto">
          <a:xfrm>
            <a:off x="6183313" y="3773488"/>
            <a:ext cx="36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Ic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400" y="1500188"/>
            <a:ext cx="9144000" cy="535781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注意：</a:t>
            </a:r>
            <a:r>
              <a:rPr lang="zh-TW" altLang="en-US" sz="2000" dirty="0" smtClean="0">
                <a:latin typeface="+mn-ea"/>
              </a:rPr>
              <a:t>小的並聯電阻 </a:t>
            </a:r>
            <a:r>
              <a:rPr lang="en-US" altLang="zh-TW" sz="2000" i="1" dirty="0" err="1" smtClean="0">
                <a:latin typeface="+mn-ea"/>
              </a:rPr>
              <a:t>R</a:t>
            </a:r>
            <a:r>
              <a:rPr lang="en-US" altLang="zh-TW" sz="2000" baseline="-25000" dirty="0" err="1" smtClean="0">
                <a:latin typeface="+mn-ea"/>
              </a:rPr>
              <a:t>p</a:t>
            </a:r>
            <a:r>
              <a:rPr lang="en-US" altLang="zh-TW" sz="2000" baseline="-25000" dirty="0" smtClean="0">
                <a:latin typeface="+mn-ea"/>
              </a:rPr>
              <a:t> </a:t>
            </a:r>
            <a:r>
              <a:rPr lang="en-US" altLang="zh-TW" sz="2000" dirty="0" smtClean="0">
                <a:latin typeface="+mn-ea"/>
              </a:rPr>
              <a:t>: </a:t>
            </a:r>
            <a:r>
              <a:rPr lang="zh-TW" altLang="en-US" sz="2000" dirty="0" smtClean="0">
                <a:latin typeface="+mn-ea"/>
              </a:rPr>
              <a:t>增加電流測量範圍</a:t>
            </a:r>
            <a:r>
              <a:rPr lang="en-US" altLang="zh-TW" sz="2000" dirty="0" smtClean="0">
                <a:latin typeface="+mn-ea"/>
              </a:rPr>
              <a:t>, </a:t>
            </a:r>
            <a:r>
              <a:rPr lang="zh-TW" altLang="en-US" sz="2000" dirty="0" smtClean="0">
                <a:latin typeface="+mn-ea"/>
              </a:rPr>
              <a:t>減少安培 </a:t>
            </a:r>
            <a:endParaRPr lang="en-US" altLang="zh-TW" sz="2000" dirty="0" smtClean="0">
              <a:latin typeface="+mn-ea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000" dirty="0" smtClean="0">
                <a:latin typeface="+mn-ea"/>
              </a:rPr>
              <a:t>                計有效電阻</a:t>
            </a:r>
            <a:r>
              <a:rPr lang="en-US" altLang="zh-TW" sz="2000" i="1" dirty="0" smtClean="0">
                <a:latin typeface="+mn-ea"/>
              </a:rPr>
              <a:t>R</a:t>
            </a:r>
            <a:r>
              <a:rPr lang="en-US" altLang="zh-TW" sz="2000" baseline="-25000" dirty="0" smtClean="0">
                <a:latin typeface="+mn-ea"/>
              </a:rPr>
              <a:t>A</a:t>
            </a:r>
            <a:endParaRPr lang="zh-TW" altLang="en-US" sz="20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6013" y="2255838"/>
            <a:ext cx="7715250" cy="1803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>
              <a:lnSpc>
                <a:spcPct val="105000"/>
              </a:lnSpc>
              <a:spcBef>
                <a:spcPct val="25000"/>
              </a:spcBef>
              <a:defRPr/>
            </a:pPr>
            <a:r>
              <a:rPr kumimoji="0" lang="zh-TW" altLang="en-US" dirty="0">
                <a:latin typeface="+mn-ea"/>
                <a:ea typeface="+mn-ea"/>
              </a:rPr>
              <a:t>若線圈電阻 </a:t>
            </a:r>
            <a:r>
              <a:rPr kumimoji="0" lang="en-US" altLang="zh-TW" i="1" dirty="0" err="1">
                <a:latin typeface="+mn-ea"/>
                <a:ea typeface="+mn-ea"/>
              </a:rPr>
              <a:t>R</a:t>
            </a:r>
            <a:r>
              <a:rPr kumimoji="0" lang="en-US" altLang="zh-TW" baseline="-25000" dirty="0" err="1">
                <a:latin typeface="+mn-ea"/>
                <a:ea typeface="+mn-ea"/>
              </a:rPr>
              <a:t>c</a:t>
            </a:r>
            <a:r>
              <a:rPr kumimoji="0" lang="en-US" altLang="zh-TW" dirty="0">
                <a:latin typeface="+mn-ea"/>
                <a:ea typeface="+mn-ea"/>
              </a:rPr>
              <a:t> = 1.2 k</a:t>
            </a:r>
            <a:r>
              <a:rPr kumimoji="0" lang="en-US" altLang="zh-TW" dirty="0">
                <a:latin typeface="+mn-ea"/>
                <a:ea typeface="+mn-ea"/>
                <a:sym typeface="Symbol" pitchFamily="18" charset="2"/>
              </a:rPr>
              <a:t></a:t>
            </a:r>
            <a:r>
              <a:rPr kumimoji="0" lang="en-US" altLang="zh-TW" dirty="0">
                <a:latin typeface="+mn-ea"/>
                <a:ea typeface="+mn-ea"/>
              </a:rPr>
              <a:t>, </a:t>
            </a:r>
          </a:p>
          <a:p>
            <a:pPr marL="444500" indent="-444500">
              <a:lnSpc>
                <a:spcPct val="105000"/>
              </a:lnSpc>
              <a:spcBef>
                <a:spcPct val="25000"/>
              </a:spcBef>
              <a:defRPr/>
            </a:pPr>
            <a:r>
              <a:rPr kumimoji="0" lang="zh-TW" altLang="en-US" dirty="0">
                <a:latin typeface="+mn-ea"/>
                <a:ea typeface="+mn-ea"/>
              </a:rPr>
              <a:t>檢流計最大偏轉電流 </a:t>
            </a:r>
            <a:r>
              <a:rPr kumimoji="0" lang="en-US" altLang="zh-TW" i="1" dirty="0" err="1">
                <a:latin typeface="+mn-ea"/>
                <a:ea typeface="+mn-ea"/>
              </a:rPr>
              <a:t>I</a:t>
            </a:r>
            <a:r>
              <a:rPr kumimoji="0" lang="en-US" altLang="zh-TW" baseline="-25000" dirty="0" err="1">
                <a:latin typeface="+mn-ea"/>
                <a:ea typeface="+mn-ea"/>
              </a:rPr>
              <a:t>c</a:t>
            </a:r>
            <a:r>
              <a:rPr kumimoji="0" lang="en-US" altLang="zh-TW" dirty="0">
                <a:latin typeface="+mn-ea"/>
                <a:ea typeface="+mn-ea"/>
              </a:rPr>
              <a:t>(max) = 50</a:t>
            </a:r>
            <a:r>
              <a:rPr kumimoji="0" lang="zh-TW" altLang="en-US" dirty="0">
                <a:latin typeface="+mn-ea"/>
                <a:ea typeface="+mn-ea"/>
              </a:rPr>
              <a:t> </a:t>
            </a:r>
            <a:r>
              <a:rPr kumimoji="0" lang="en-US" altLang="zh-TW" dirty="0">
                <a:latin typeface="+mn-ea"/>
                <a:ea typeface="+mn-ea"/>
                <a:sym typeface="Symbol" pitchFamily="18" charset="2"/>
              </a:rPr>
              <a:t></a:t>
            </a:r>
            <a:r>
              <a:rPr kumimoji="0" lang="en-US" altLang="zh-TW" dirty="0">
                <a:latin typeface="+mn-ea"/>
                <a:ea typeface="+mn-ea"/>
              </a:rPr>
              <a:t>A</a:t>
            </a:r>
          </a:p>
          <a:p>
            <a:pPr marL="444500" indent="-444500">
              <a:lnSpc>
                <a:spcPct val="105000"/>
              </a:lnSpc>
              <a:spcBef>
                <a:spcPct val="25000"/>
              </a:spcBef>
              <a:defRPr/>
            </a:pPr>
            <a:r>
              <a:rPr kumimoji="0" lang="zh-TW" altLang="en-US" dirty="0">
                <a:latin typeface="+mn-ea"/>
                <a:ea typeface="+mn-ea"/>
              </a:rPr>
              <a:t>如 </a:t>
            </a:r>
            <a:r>
              <a:rPr kumimoji="0" lang="en-US" altLang="zh-TW" i="1" dirty="0" err="1">
                <a:latin typeface="+mn-ea"/>
                <a:ea typeface="+mn-ea"/>
              </a:rPr>
              <a:t>R</a:t>
            </a:r>
            <a:r>
              <a:rPr kumimoji="0" lang="en-US" altLang="zh-TW" baseline="-25000" dirty="0" err="1">
                <a:latin typeface="+mn-ea"/>
                <a:ea typeface="+mn-ea"/>
              </a:rPr>
              <a:t>p</a:t>
            </a:r>
            <a:r>
              <a:rPr kumimoji="0" lang="en-US" altLang="zh-TW" dirty="0">
                <a:latin typeface="+mn-ea"/>
                <a:ea typeface="+mn-ea"/>
              </a:rPr>
              <a:t> = 12 </a:t>
            </a:r>
            <a:r>
              <a:rPr kumimoji="0" lang="en-US" altLang="zh-TW" dirty="0">
                <a:latin typeface="+mn-ea"/>
                <a:ea typeface="+mn-ea"/>
                <a:sym typeface="Symbol" pitchFamily="18" charset="2"/>
              </a:rPr>
              <a:t></a:t>
            </a:r>
          </a:p>
          <a:p>
            <a:pPr marL="444500" indent="-444500">
              <a:lnSpc>
                <a:spcPct val="105000"/>
              </a:lnSpc>
              <a:spcBef>
                <a:spcPct val="25000"/>
              </a:spcBef>
              <a:defRPr/>
            </a:pPr>
            <a:r>
              <a:rPr kumimoji="0" lang="en-US" altLang="zh-TW" dirty="0">
                <a:latin typeface="+mn-ea"/>
                <a:ea typeface="+mn-ea"/>
              </a:rPr>
              <a:t>         </a:t>
            </a:r>
            <a:r>
              <a:rPr kumimoji="0" lang="en-US" altLang="zh-TW" i="1" dirty="0">
                <a:latin typeface="+mn-ea"/>
                <a:ea typeface="+mn-ea"/>
              </a:rPr>
              <a:t>I</a:t>
            </a:r>
            <a:r>
              <a:rPr kumimoji="0" lang="en-US" altLang="zh-TW" dirty="0">
                <a:latin typeface="+mn-ea"/>
                <a:ea typeface="+mn-ea"/>
              </a:rPr>
              <a:t>(max) = 101 </a:t>
            </a:r>
            <a:r>
              <a:rPr kumimoji="0" lang="en-US" altLang="zh-TW" dirty="0" err="1">
                <a:latin typeface="+mn-ea"/>
                <a:ea typeface="+mn-ea"/>
              </a:rPr>
              <a:t>I</a:t>
            </a:r>
            <a:r>
              <a:rPr kumimoji="0" lang="en-US" altLang="zh-TW" baseline="-25000" dirty="0" err="1">
                <a:latin typeface="+mn-ea"/>
                <a:ea typeface="+mn-ea"/>
              </a:rPr>
              <a:t>c</a:t>
            </a:r>
            <a:r>
              <a:rPr kumimoji="0" lang="en-US" altLang="zh-TW" dirty="0">
                <a:latin typeface="+mn-ea"/>
                <a:ea typeface="+mn-ea"/>
              </a:rPr>
              <a:t>(max) = 5.05 </a:t>
            </a:r>
            <a:r>
              <a:rPr kumimoji="0" lang="en-US" altLang="zh-TW" dirty="0" err="1">
                <a:latin typeface="+mn-ea"/>
                <a:ea typeface="+mn-ea"/>
              </a:rPr>
              <a:t>mA</a:t>
            </a:r>
            <a:endParaRPr kumimoji="0" lang="en-US" altLang="zh-TW" dirty="0">
              <a:latin typeface="+mn-ea"/>
              <a:ea typeface="+mn-ea"/>
            </a:endParaRPr>
          </a:p>
          <a:p>
            <a:pPr marL="444500" indent="-444500">
              <a:lnSpc>
                <a:spcPct val="105000"/>
              </a:lnSpc>
              <a:spcBef>
                <a:spcPct val="25000"/>
              </a:spcBef>
              <a:defRPr/>
            </a:pPr>
            <a:r>
              <a:rPr kumimoji="0" lang="en-US" altLang="zh-TW" dirty="0">
                <a:latin typeface="+mn-ea"/>
                <a:ea typeface="+mn-ea"/>
              </a:rPr>
              <a:t>         </a:t>
            </a:r>
            <a:r>
              <a:rPr kumimoji="0" lang="en-US" altLang="zh-TW" i="1" dirty="0">
                <a:latin typeface="+mn-ea"/>
                <a:ea typeface="+mn-ea"/>
              </a:rPr>
              <a:t>R</a:t>
            </a:r>
            <a:r>
              <a:rPr kumimoji="0" lang="en-US" altLang="zh-TW" baseline="-25000" dirty="0">
                <a:latin typeface="+mn-ea"/>
                <a:ea typeface="+mn-ea"/>
              </a:rPr>
              <a:t>A</a:t>
            </a:r>
            <a:r>
              <a:rPr kumimoji="0" lang="en-US" altLang="zh-TW" dirty="0">
                <a:latin typeface="+mn-ea"/>
                <a:ea typeface="+mn-ea"/>
              </a:rPr>
              <a:t> = 12 x 1200/1212 ~ 12 </a:t>
            </a:r>
            <a:r>
              <a:rPr kumimoji="0" lang="en-US" altLang="zh-TW" dirty="0">
                <a:latin typeface="+mn-ea"/>
                <a:ea typeface="+mn-ea"/>
                <a:sym typeface="Symbol" pitchFamily="18" charset="2"/>
              </a:rPr>
              <a:t></a:t>
            </a:r>
            <a:r>
              <a:rPr kumimoji="0" lang="en-US" altLang="zh-TW" dirty="0">
                <a:latin typeface="+mn-ea"/>
                <a:ea typeface="+mn-ea"/>
              </a:rPr>
              <a:t>   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4211638" y="4508500"/>
            <a:ext cx="15128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058988" y="4508500"/>
            <a:ext cx="0" cy="1360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051050" y="5868988"/>
            <a:ext cx="1073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724525" y="4508500"/>
            <a:ext cx="0" cy="1360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652963" y="5868988"/>
            <a:ext cx="10715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2051050" y="4508500"/>
            <a:ext cx="15128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3563938" y="4224338"/>
            <a:ext cx="647700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7355" name="文字方塊 25"/>
          <p:cNvSpPr txBox="1">
            <a:spLocks noChangeArrowheads="1"/>
          </p:cNvSpPr>
          <p:nvPr/>
        </p:nvSpPr>
        <p:spPr bwMode="auto">
          <a:xfrm>
            <a:off x="3708400" y="432435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G</a:t>
            </a:r>
            <a:endParaRPr lang="zh-TW" altLang="en-US"/>
          </a:p>
        </p:txBody>
      </p:sp>
      <p:cxnSp>
        <p:nvCxnSpPr>
          <p:cNvPr id="27" name="直線接點 26"/>
          <p:cNvCxnSpPr/>
          <p:nvPr/>
        </p:nvCxnSpPr>
        <p:spPr>
          <a:xfrm>
            <a:off x="4652963" y="5373688"/>
            <a:ext cx="10715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652963" y="4941888"/>
            <a:ext cx="10715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3124200" y="5189538"/>
            <a:ext cx="1087438" cy="6794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橢圓 31"/>
          <p:cNvSpPr/>
          <p:nvPr/>
        </p:nvSpPr>
        <p:spPr>
          <a:xfrm flipH="1">
            <a:off x="4503738" y="4846638"/>
            <a:ext cx="152400" cy="1889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 flipH="1">
            <a:off x="4503738" y="5278438"/>
            <a:ext cx="152400" cy="1889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 flipH="1">
            <a:off x="4532313" y="5773738"/>
            <a:ext cx="152400" cy="190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73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913" y="4832350"/>
            <a:ext cx="347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5745163"/>
            <a:ext cx="3476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913" y="5248275"/>
            <a:ext cx="347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5" name="文字方塊 38"/>
          <p:cNvSpPr txBox="1">
            <a:spLocks noChangeArrowheads="1"/>
          </p:cNvSpPr>
          <p:nvPr/>
        </p:nvSpPr>
        <p:spPr bwMode="auto">
          <a:xfrm>
            <a:off x="4503738" y="4521200"/>
            <a:ext cx="466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1A</a:t>
            </a:r>
            <a:endParaRPr lang="zh-TW" altLang="en-US"/>
          </a:p>
        </p:txBody>
      </p:sp>
      <p:sp>
        <p:nvSpPr>
          <p:cNvPr id="57366" name="文字方塊 40"/>
          <p:cNvSpPr txBox="1">
            <a:spLocks noChangeArrowheads="1"/>
          </p:cNvSpPr>
          <p:nvPr/>
        </p:nvSpPr>
        <p:spPr bwMode="auto">
          <a:xfrm>
            <a:off x="4484688" y="5016500"/>
            <a:ext cx="66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0.1A</a:t>
            </a:r>
            <a:endParaRPr lang="zh-TW" altLang="en-US"/>
          </a:p>
        </p:txBody>
      </p:sp>
      <p:sp>
        <p:nvSpPr>
          <p:cNvPr id="57367" name="文字方塊 41"/>
          <p:cNvSpPr txBox="1">
            <a:spLocks noChangeArrowheads="1"/>
          </p:cNvSpPr>
          <p:nvPr/>
        </p:nvSpPr>
        <p:spPr bwMode="auto">
          <a:xfrm>
            <a:off x="4494213" y="54864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0.01A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電壓測量</a:t>
            </a:r>
            <a:r>
              <a:rPr lang="en-US" altLang="zh-TW" sz="32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: </a:t>
            </a:r>
            <a:r>
              <a:rPr lang="zh-TW" altLang="en-US" sz="32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伏特計</a:t>
            </a:r>
            <a:r>
              <a:rPr lang="en-US" altLang="zh-TW" sz="32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(</a:t>
            </a:r>
            <a:r>
              <a:rPr lang="en-US" altLang="zh-TW" sz="3200" b="1" i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V, </a:t>
            </a:r>
            <a:r>
              <a:rPr lang="en-US" altLang="zh-TW" sz="32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Voltmeter)/</a:t>
            </a:r>
            <a:r>
              <a:rPr lang="zh-TW" altLang="en-US" sz="32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電壓計</a:t>
            </a:r>
            <a:r>
              <a:rPr lang="en-US" altLang="zh-TW" sz="32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(</a:t>
            </a:r>
            <a:r>
              <a:rPr lang="en-US" altLang="zh-TW" sz="3200" b="1" dirty="0" err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Potentometer</a:t>
            </a:r>
            <a:r>
              <a:rPr lang="en-US" altLang="zh-TW" sz="32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)</a:t>
            </a:r>
            <a:endParaRPr lang="zh-TW" altLang="en-US" sz="32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84150" y="1341438"/>
            <a:ext cx="9144000" cy="5357812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2400" dirty="0" smtClean="0">
                <a:latin typeface="+mn-ea"/>
              </a:rPr>
              <a:t>利用檢流計</a:t>
            </a:r>
            <a:r>
              <a:rPr lang="en-US" altLang="zh-TW" sz="2400" dirty="0" smtClean="0">
                <a:latin typeface="+mn-ea"/>
              </a:rPr>
              <a:t>(G)(</a:t>
            </a:r>
            <a:r>
              <a:rPr lang="zh-TW" altLang="en-US" sz="2400" dirty="0" smtClean="0">
                <a:latin typeface="+mn-ea"/>
              </a:rPr>
              <a:t>線圈電阻</a:t>
            </a:r>
            <a:r>
              <a:rPr lang="en-US" altLang="zh-TW" sz="2400" i="1" dirty="0" err="1" smtClean="0">
                <a:latin typeface="+mn-ea"/>
              </a:rPr>
              <a:t>R</a:t>
            </a:r>
            <a:r>
              <a:rPr lang="en-US" altLang="zh-TW" sz="2400" i="1" baseline="-25000" dirty="0" err="1" smtClean="0">
                <a:latin typeface="+mn-ea"/>
              </a:rPr>
              <a:t>c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及一個大的串聯電阻</a:t>
            </a:r>
            <a:r>
              <a:rPr lang="en-US" altLang="zh-TW" sz="2400" i="1" dirty="0" smtClean="0">
                <a:latin typeface="+mn-ea"/>
              </a:rPr>
              <a:t>R</a:t>
            </a:r>
            <a:r>
              <a:rPr lang="en-US" altLang="zh-TW" sz="2400" baseline="-25000" dirty="0" smtClean="0">
                <a:latin typeface="+mn-ea"/>
              </a:rPr>
              <a:t>s</a:t>
            </a:r>
            <a:r>
              <a:rPr lang="en-US" altLang="zh-TW" sz="2400" dirty="0" smtClean="0">
                <a:latin typeface="+mn-ea"/>
              </a:rPr>
              <a:t> (&gt;&gt; </a:t>
            </a:r>
            <a:r>
              <a:rPr lang="en-US" altLang="zh-TW" sz="2400" i="1" dirty="0" err="1" smtClean="0">
                <a:latin typeface="+mn-ea"/>
              </a:rPr>
              <a:t>R</a:t>
            </a:r>
            <a:r>
              <a:rPr lang="en-US" altLang="zh-TW" sz="2400" baseline="-25000" dirty="0" err="1" smtClean="0">
                <a:latin typeface="+mn-ea"/>
              </a:rPr>
              <a:t>c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設計伏特計。</a:t>
            </a:r>
            <a:endParaRPr lang="en-US" altLang="zh-TW" sz="2400" dirty="0" smtClean="0">
              <a:latin typeface="+mn-ea"/>
            </a:endParaRPr>
          </a:p>
          <a:p>
            <a:pPr marL="609600" indent="-60960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800" dirty="0" smtClean="0">
                <a:ea typeface="標楷體" pitchFamily="65" charset="-120"/>
              </a:rPr>
              <a:t>      </a:t>
            </a:r>
            <a:r>
              <a:rPr lang="zh-TW" altLang="en-US" sz="2400" dirty="0" smtClean="0">
                <a:latin typeface="+mn-ea"/>
              </a:rPr>
              <a:t>伏特計有效電阻</a:t>
            </a:r>
          </a:p>
          <a:p>
            <a:pPr marL="609600" indent="-60960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400" dirty="0" smtClean="0">
                <a:latin typeface="+mn-ea"/>
              </a:rPr>
              <a:t>        </a:t>
            </a:r>
            <a:r>
              <a:rPr lang="en-US" altLang="zh-TW" sz="2400" i="1" dirty="0" smtClean="0">
                <a:latin typeface="+mn-ea"/>
              </a:rPr>
              <a:t>R</a:t>
            </a:r>
            <a:r>
              <a:rPr lang="en-US" altLang="zh-TW" sz="2400" baseline="-25000" dirty="0" smtClean="0">
                <a:latin typeface="+mn-ea"/>
              </a:rPr>
              <a:t>V</a:t>
            </a:r>
            <a:r>
              <a:rPr lang="en-US" altLang="zh-TW" sz="2400" dirty="0" smtClean="0">
                <a:latin typeface="+mn-ea"/>
              </a:rPr>
              <a:t> = </a:t>
            </a:r>
            <a:r>
              <a:rPr lang="en-US" altLang="zh-TW" sz="2400" i="1" dirty="0" err="1" smtClean="0">
                <a:latin typeface="+mn-ea"/>
              </a:rPr>
              <a:t>R</a:t>
            </a:r>
            <a:r>
              <a:rPr lang="en-US" altLang="zh-TW" sz="2400" baseline="-25000" dirty="0" err="1" smtClean="0">
                <a:latin typeface="+mn-ea"/>
              </a:rPr>
              <a:t>c</a:t>
            </a:r>
            <a:r>
              <a:rPr lang="en-US" altLang="zh-TW" sz="2400" dirty="0" smtClean="0">
                <a:latin typeface="+mn-ea"/>
              </a:rPr>
              <a:t> + </a:t>
            </a:r>
            <a:r>
              <a:rPr lang="en-US" altLang="zh-TW" sz="2400" i="1" dirty="0" smtClean="0">
                <a:latin typeface="+mn-ea"/>
              </a:rPr>
              <a:t>R</a:t>
            </a:r>
            <a:r>
              <a:rPr lang="en-US" altLang="zh-TW" sz="2400" baseline="-25000" dirty="0" smtClean="0">
                <a:latin typeface="+mn-ea"/>
              </a:rPr>
              <a:t>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zh-TW" altLang="en-US" dirty="0"/>
          </a:p>
        </p:txBody>
      </p:sp>
      <p:sp>
        <p:nvSpPr>
          <p:cNvPr id="58372" name="矩形 3"/>
          <p:cNvSpPr>
            <a:spLocks noChangeArrowheads="1"/>
          </p:cNvSpPr>
          <p:nvPr/>
        </p:nvSpPr>
        <p:spPr bwMode="auto">
          <a:xfrm>
            <a:off x="571500" y="335756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>
                <a:solidFill>
                  <a:srgbClr val="FF3300"/>
                </a:solidFill>
                <a:ea typeface="標楷體" pitchFamily="65" charset="-120"/>
              </a:rPr>
              <a:t>V</a:t>
            </a:r>
            <a:r>
              <a:rPr kumimoji="0" lang="en-US" altLang="zh-TW" sz="2800" b="1" baseline="-25000">
                <a:solidFill>
                  <a:srgbClr val="FF3300"/>
                </a:solidFill>
                <a:ea typeface="標楷體" pitchFamily="65" charset="-120"/>
              </a:rPr>
              <a:t>ab</a:t>
            </a:r>
            <a:r>
              <a:rPr kumimoji="0" lang="en-US" altLang="zh-TW" sz="2800" b="1">
                <a:solidFill>
                  <a:srgbClr val="FF3300"/>
                </a:solidFill>
                <a:ea typeface="標楷體" pitchFamily="65" charset="-120"/>
              </a:rPr>
              <a:t> = </a:t>
            </a:r>
            <a:r>
              <a:rPr kumimoji="0" lang="en-US" altLang="zh-TW" sz="2800" b="1" i="1">
                <a:solidFill>
                  <a:srgbClr val="FF3300"/>
                </a:solidFill>
                <a:ea typeface="標楷體" pitchFamily="65" charset="-120"/>
              </a:rPr>
              <a:t>I</a:t>
            </a:r>
            <a:r>
              <a:rPr kumimoji="0" lang="en-US" altLang="zh-TW" sz="2800" b="1" baseline="-25000">
                <a:solidFill>
                  <a:srgbClr val="FF3300"/>
                </a:solidFill>
                <a:ea typeface="標楷體" pitchFamily="65" charset="-120"/>
              </a:rPr>
              <a:t>c</a:t>
            </a:r>
            <a:r>
              <a:rPr kumimoji="0" lang="en-US" altLang="zh-TW" sz="2800" b="1">
                <a:solidFill>
                  <a:srgbClr val="FF3300"/>
                </a:solidFill>
                <a:ea typeface="標楷體" pitchFamily="65" charset="-120"/>
              </a:rPr>
              <a:t>(</a:t>
            </a:r>
            <a:r>
              <a:rPr kumimoji="0" lang="en-US" altLang="zh-TW" sz="2800" b="1" i="1">
                <a:solidFill>
                  <a:srgbClr val="FF3300"/>
                </a:solidFill>
                <a:ea typeface="標楷體" pitchFamily="65" charset="-120"/>
              </a:rPr>
              <a:t>R</a:t>
            </a:r>
            <a:r>
              <a:rPr kumimoji="0" lang="en-US" altLang="zh-TW" sz="2800" b="1" baseline="-25000">
                <a:solidFill>
                  <a:srgbClr val="FF3300"/>
                </a:solidFill>
                <a:ea typeface="標楷體" pitchFamily="65" charset="-120"/>
              </a:rPr>
              <a:t>c</a:t>
            </a:r>
            <a:r>
              <a:rPr kumimoji="0" lang="en-US" altLang="zh-TW" sz="2800" b="1">
                <a:solidFill>
                  <a:srgbClr val="FF3300"/>
                </a:solidFill>
                <a:ea typeface="標楷體" pitchFamily="65" charset="-120"/>
              </a:rPr>
              <a:t> + </a:t>
            </a:r>
            <a:r>
              <a:rPr kumimoji="0" lang="en-US" altLang="zh-TW" sz="2800" b="1" i="1">
                <a:solidFill>
                  <a:srgbClr val="FF3300"/>
                </a:solidFill>
                <a:ea typeface="標楷體" pitchFamily="65" charset="-120"/>
              </a:rPr>
              <a:t>R</a:t>
            </a:r>
            <a:r>
              <a:rPr kumimoji="0" lang="en-US" altLang="zh-TW" sz="2800" b="1" baseline="-25000">
                <a:solidFill>
                  <a:srgbClr val="FF3300"/>
                </a:solidFill>
                <a:ea typeface="標楷體" pitchFamily="65" charset="-120"/>
              </a:rPr>
              <a:t>s</a:t>
            </a:r>
            <a:r>
              <a:rPr kumimoji="0" lang="en-US" altLang="zh-TW" sz="2800" b="1">
                <a:solidFill>
                  <a:srgbClr val="FF3300"/>
                </a:solidFill>
                <a:ea typeface="標楷體" pitchFamily="65" charset="-120"/>
              </a:rPr>
              <a:t>)</a:t>
            </a:r>
            <a:r>
              <a:rPr kumimoji="0" lang="zh-TW" altLang="en-US" sz="2800" b="1">
                <a:solidFill>
                  <a:srgbClr val="FF3300"/>
                </a:solidFill>
                <a:ea typeface="標楷體" pitchFamily="65" charset="-120"/>
              </a:rPr>
              <a:t> </a:t>
            </a:r>
            <a:r>
              <a:rPr kumimoji="0" lang="zh-TW" altLang="en-US" sz="2800" b="1">
                <a:solidFill>
                  <a:srgbClr val="FF3300"/>
                </a:solidFill>
                <a:ea typeface="標楷體" pitchFamily="65" charset="-120"/>
                <a:sym typeface="Symbol" pitchFamily="18" charset="2"/>
              </a:rPr>
              <a:t> </a:t>
            </a:r>
            <a:r>
              <a:rPr kumimoji="0" lang="en-US" altLang="zh-TW" sz="2800" b="1" i="1">
                <a:solidFill>
                  <a:srgbClr val="FF3300"/>
                </a:solidFill>
                <a:ea typeface="標楷體" pitchFamily="65" charset="-120"/>
              </a:rPr>
              <a:t>I</a:t>
            </a:r>
            <a:r>
              <a:rPr kumimoji="0" lang="en-US" altLang="zh-TW" sz="2800" b="1" baseline="-25000">
                <a:solidFill>
                  <a:srgbClr val="FF3300"/>
                </a:solidFill>
                <a:ea typeface="標楷體" pitchFamily="65" charset="-120"/>
              </a:rPr>
              <a:t>c</a:t>
            </a:r>
            <a:endParaRPr lang="zh-TW" altLang="en-US" sz="280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92375"/>
            <a:ext cx="3843337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188" y="4149725"/>
            <a:ext cx="1539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文字方塊 3"/>
          <p:cNvSpPr txBox="1">
            <a:spLocks noChangeArrowheads="1"/>
          </p:cNvSpPr>
          <p:nvPr/>
        </p:nvSpPr>
        <p:spPr bwMode="auto">
          <a:xfrm>
            <a:off x="6099175" y="4149725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Rs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0"/>
            <a:ext cx="5143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文字方塊 4"/>
          <p:cNvSpPr txBox="1">
            <a:spLocks noChangeArrowheads="1"/>
          </p:cNvSpPr>
          <p:nvPr/>
        </p:nvSpPr>
        <p:spPr bwMode="auto">
          <a:xfrm>
            <a:off x="5286375" y="428625"/>
            <a:ext cx="3571875" cy="470852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歐姆檔</a:t>
            </a:r>
          </a:p>
          <a:p>
            <a:pPr>
              <a:defRPr/>
            </a:pPr>
            <a:endParaRPr kumimoji="0" lang="zh-TW" altLang="en-US" sz="2000" dirty="0">
              <a:latin typeface="Tw Cen MT" pitchFamily="34" charset="0"/>
              <a:ea typeface="微軟正黑體" pitchFamily="34" charset="-120"/>
            </a:endParaRPr>
          </a:p>
          <a:p>
            <a:pPr marL="342900" indent="-342900" hangingPunct="0"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kumimoji="0" lang="zh-TW" altLang="en-US" sz="2000" dirty="0">
                <a:latin typeface="Tw Cen MT" pitchFamily="34" charset="0"/>
                <a:ea typeface="微軟正黑體" pitchFamily="34" charset="-120"/>
              </a:rPr>
              <a:t>檔位共分為五的檔位，分別是</a:t>
            </a:r>
            <a:r>
              <a:rPr kumimoji="0" lang="en-US" altLang="zh-TW" sz="2000" dirty="0">
                <a:latin typeface="Tw Cen MT" pitchFamily="34" charset="0"/>
                <a:ea typeface="微軟正黑體" pitchFamily="34" charset="-120"/>
              </a:rPr>
              <a:t>X1R</a:t>
            </a:r>
            <a:r>
              <a:rPr kumimoji="0" lang="zh-TW" altLang="en-US" sz="2000" dirty="0">
                <a:latin typeface="Tw Cen MT" pitchFamily="34" charset="0"/>
                <a:ea typeface="微軟正黑體" pitchFamily="34" charset="-120"/>
              </a:rPr>
              <a:t>，</a:t>
            </a:r>
            <a:r>
              <a:rPr kumimoji="0" lang="en-US" altLang="zh-TW" sz="2000" dirty="0">
                <a:latin typeface="Tw Cen MT" pitchFamily="34" charset="0"/>
                <a:ea typeface="微軟正黑體" pitchFamily="34" charset="-120"/>
              </a:rPr>
              <a:t>X10R</a:t>
            </a:r>
            <a:r>
              <a:rPr kumimoji="0" lang="zh-TW" altLang="en-US" sz="2000" dirty="0">
                <a:latin typeface="Tw Cen MT" pitchFamily="34" charset="0"/>
                <a:ea typeface="微軟正黑體" pitchFamily="34" charset="-120"/>
              </a:rPr>
              <a:t>，</a:t>
            </a:r>
            <a:r>
              <a:rPr kumimoji="0" lang="en-US" altLang="zh-TW" sz="2000" dirty="0">
                <a:latin typeface="Tw Cen MT" pitchFamily="34" charset="0"/>
                <a:ea typeface="微軟正黑體" pitchFamily="34" charset="-120"/>
              </a:rPr>
              <a:t>X100R</a:t>
            </a:r>
            <a:r>
              <a:rPr kumimoji="0" lang="zh-TW" altLang="en-US" sz="2000" dirty="0">
                <a:latin typeface="Tw Cen MT" pitchFamily="34" charset="0"/>
                <a:ea typeface="微軟正黑體" pitchFamily="34" charset="-120"/>
              </a:rPr>
              <a:t>，</a:t>
            </a:r>
            <a:r>
              <a:rPr kumimoji="0" lang="en-US" altLang="zh-TW" sz="2000" dirty="0">
                <a:latin typeface="Tw Cen MT" pitchFamily="34" charset="0"/>
                <a:ea typeface="微軟正黑體" pitchFamily="34" charset="-120"/>
              </a:rPr>
              <a:t>X1KR</a:t>
            </a:r>
            <a:r>
              <a:rPr kumimoji="0" lang="zh-TW" altLang="en-US" sz="2000" dirty="0">
                <a:latin typeface="Tw Cen MT" pitchFamily="34" charset="0"/>
                <a:ea typeface="微軟正黑體" pitchFamily="34" charset="-120"/>
              </a:rPr>
              <a:t>，</a:t>
            </a:r>
            <a:r>
              <a:rPr kumimoji="0" lang="en-US" altLang="zh-TW" sz="2000" dirty="0">
                <a:latin typeface="Tw Cen MT" pitchFamily="34" charset="0"/>
                <a:ea typeface="微軟正黑體" pitchFamily="34" charset="-120"/>
              </a:rPr>
              <a:t>X10KR</a:t>
            </a:r>
            <a:r>
              <a:rPr kumimoji="0" lang="zh-TW" altLang="en-US" sz="2000" dirty="0">
                <a:latin typeface="Tw Cen MT" pitchFamily="34" charset="0"/>
                <a:ea typeface="微軟正黑體" pitchFamily="34" charset="-120"/>
              </a:rPr>
              <a:t>。</a:t>
            </a:r>
            <a:endParaRPr kumimoji="0" lang="en-US" altLang="zh-TW" sz="2000" dirty="0">
              <a:latin typeface="Tw Cen MT" pitchFamily="34" charset="0"/>
              <a:ea typeface="微軟正黑體" pitchFamily="34" charset="-120"/>
            </a:endParaRPr>
          </a:p>
          <a:p>
            <a:pPr marL="342900" indent="-342900" hangingPunct="0"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kumimoji="0" lang="zh-TW" altLang="en-US" sz="2000" dirty="0">
                <a:latin typeface="Tw Cen MT" pitchFamily="34" charset="0"/>
                <a:ea typeface="微軟正黑體" pitchFamily="34" charset="-120"/>
              </a:rPr>
              <a:t>每一檔位的數值即為該檔所能量測的最大範圍。</a:t>
            </a:r>
            <a:endParaRPr kumimoji="0" lang="en-US" altLang="zh-TW" sz="2000" dirty="0">
              <a:latin typeface="Tw Cen MT" pitchFamily="34" charset="0"/>
              <a:ea typeface="微軟正黑體" pitchFamily="34" charset="-120"/>
            </a:endParaRPr>
          </a:p>
          <a:p>
            <a:pPr marL="342900" indent="-342900" hangingPunct="0">
              <a:buClr>
                <a:srgbClr val="FFC000"/>
              </a:buClr>
              <a:buFont typeface="Wingdings" pitchFamily="2" charset="2"/>
              <a:buChar char="p"/>
              <a:defRPr/>
            </a:pPr>
            <a:r>
              <a:rPr kumimoji="0" lang="zh-TW" altLang="en-US" sz="2000" dirty="0">
                <a:latin typeface="Tw Cen MT" pitchFamily="34" charset="0"/>
                <a:ea typeface="微軟正黑體" pitchFamily="34" charset="-120"/>
              </a:rPr>
              <a:t>測量時，將待測元件置於兩測棒之間，</a:t>
            </a:r>
            <a:r>
              <a:rPr lang="zh-TW" altLang="en-US" sz="2000" dirty="0">
                <a:latin typeface="Arial" charset="0"/>
              </a:rPr>
              <a:t>手指不可與電阻兩端的金屬線碰觸，避免人體的電阻與待測電阻併聯，造成量測的結果會變小；而且也要避免直接在電路迴路中測量與外加電源</a:t>
            </a:r>
            <a:r>
              <a:rPr kumimoji="0" lang="zh-TW" altLang="en-US" sz="2000" dirty="0">
                <a:latin typeface="Tw Cen MT" pitchFamily="34" charset="0"/>
                <a:ea typeface="微軟正黑體" pitchFamily="34" charset="-120"/>
              </a:rPr>
              <a:t>。</a:t>
            </a:r>
            <a:endParaRPr kumimoji="0" lang="zh-TW" altLang="en-US" dirty="0">
              <a:latin typeface="Tw Cen MT" pitchFamily="34" charset="0"/>
              <a:ea typeface="微軟正黑體" pitchFamily="34" charset="-120"/>
            </a:endParaRPr>
          </a:p>
        </p:txBody>
      </p:sp>
      <p:cxnSp>
        <p:nvCxnSpPr>
          <p:cNvPr id="6" name="肘形接點 5"/>
          <p:cNvCxnSpPr>
            <a:stCxn id="13315" idx="1"/>
          </p:cNvCxnSpPr>
          <p:nvPr/>
        </p:nvCxnSpPr>
        <p:spPr>
          <a:xfrm rot="10800000" flipV="1">
            <a:off x="4143375" y="2782888"/>
            <a:ext cx="1143000" cy="93186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17" name="文字方塊 6"/>
          <p:cNvSpPr txBox="1">
            <a:spLocks noChangeArrowheads="1"/>
          </p:cNvSpPr>
          <p:nvPr/>
        </p:nvSpPr>
        <p:spPr bwMode="auto">
          <a:xfrm>
            <a:off x="642938" y="5357813"/>
            <a:ext cx="7786687" cy="1323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直流電流檔</a:t>
            </a:r>
            <a:r>
              <a:rPr kumimoji="0" lang="en-US" sz="2000" b="1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  </a:t>
            </a:r>
            <a:r>
              <a:rPr kumimoji="0" lang="en-US" altLang="zh-TW" sz="2000" b="1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(DCmA)</a:t>
            </a:r>
            <a:endParaRPr kumimoji="0" lang="zh-TW" altLang="en-US" sz="2000" b="1">
              <a:solidFill>
                <a:srgbClr val="FF0000"/>
              </a:solidFill>
              <a:latin typeface="Tw Cen MT" pitchFamily="34" charset="0"/>
              <a:ea typeface="微軟正黑體" pitchFamily="34" charset="-12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p"/>
            </a:pPr>
            <a:r>
              <a:rPr kumimoji="0" lang="zh-TW" altLang="en-US" sz="2000">
                <a:latin typeface="Tw Cen MT" pitchFamily="34" charset="0"/>
                <a:ea typeface="微軟正黑體" pitchFamily="34" charset="-120"/>
              </a:rPr>
              <a:t>共有四檔分別為</a:t>
            </a:r>
            <a:r>
              <a:rPr kumimoji="0" lang="en-US" altLang="zh-TW" sz="2000">
                <a:latin typeface="Tw Cen MT" pitchFamily="34" charset="0"/>
                <a:ea typeface="微軟正黑體" pitchFamily="34" charset="-120"/>
              </a:rPr>
              <a:t>50uA</a:t>
            </a:r>
            <a:r>
              <a:rPr kumimoji="0" lang="zh-TW" altLang="en-US" sz="2000">
                <a:latin typeface="Tw Cen MT" pitchFamily="34" charset="0"/>
                <a:ea typeface="微軟正黑體" pitchFamily="34" charset="-120"/>
              </a:rPr>
              <a:t>、</a:t>
            </a:r>
            <a:r>
              <a:rPr kumimoji="0" lang="en-US" altLang="zh-TW" sz="2000">
                <a:latin typeface="Tw Cen MT" pitchFamily="34" charset="0"/>
                <a:ea typeface="微軟正黑體" pitchFamily="34" charset="-120"/>
              </a:rPr>
              <a:t>2.5mA</a:t>
            </a:r>
            <a:r>
              <a:rPr kumimoji="0" lang="zh-TW" altLang="en-US" sz="2000">
                <a:latin typeface="Tw Cen MT" pitchFamily="34" charset="0"/>
                <a:ea typeface="微軟正黑體" pitchFamily="34" charset="-120"/>
              </a:rPr>
              <a:t>、</a:t>
            </a:r>
            <a:r>
              <a:rPr kumimoji="0" lang="en-US" altLang="zh-TW" sz="2000">
                <a:latin typeface="Tw Cen MT" pitchFamily="34" charset="0"/>
                <a:ea typeface="微軟正黑體" pitchFamily="34" charset="-120"/>
              </a:rPr>
              <a:t>25mA</a:t>
            </a:r>
            <a:r>
              <a:rPr kumimoji="0" lang="zh-TW" altLang="en-US" sz="2000">
                <a:latin typeface="Tw Cen MT" pitchFamily="34" charset="0"/>
                <a:ea typeface="微軟正黑體" pitchFamily="34" charset="-120"/>
              </a:rPr>
              <a:t>、</a:t>
            </a:r>
            <a:r>
              <a:rPr kumimoji="0" lang="en-US" altLang="zh-TW" sz="2000">
                <a:latin typeface="Tw Cen MT" pitchFamily="34" charset="0"/>
                <a:ea typeface="微軟正黑體" pitchFamily="34" charset="-120"/>
              </a:rPr>
              <a:t>250mA</a:t>
            </a:r>
            <a:r>
              <a:rPr kumimoji="0" lang="zh-TW" altLang="en-US" sz="2000">
                <a:latin typeface="Tw Cen MT" pitchFamily="34" charset="0"/>
                <a:ea typeface="微軟正黑體" pitchFamily="34" charset="-120"/>
              </a:rPr>
              <a:t>。</a:t>
            </a:r>
          </a:p>
          <a:p>
            <a:pPr>
              <a:buClr>
                <a:srgbClr val="FFC000"/>
              </a:buClr>
              <a:buFont typeface="Wingdings" pitchFamily="2" charset="2"/>
              <a:buChar char="p"/>
            </a:pPr>
            <a:r>
              <a:rPr kumimoji="0" lang="zh-TW" altLang="en-US" sz="2000">
                <a:latin typeface="Tw Cen MT" pitchFamily="34" charset="0"/>
                <a:ea typeface="微軟正黑體" pitchFamily="34" charset="-120"/>
              </a:rPr>
              <a:t>每一檔的數值即為該檔所能量測的最大範圍。</a:t>
            </a:r>
          </a:p>
          <a:p>
            <a:pPr>
              <a:buClr>
                <a:srgbClr val="FFC000"/>
              </a:buClr>
              <a:buFont typeface="Wingdings" pitchFamily="2" charset="2"/>
              <a:buChar char="p"/>
            </a:pPr>
            <a:r>
              <a:rPr kumimoji="0" lang="zh-TW" altLang="en-US" sz="2000">
                <a:latin typeface="Tw Cen MT" pitchFamily="34" charset="0"/>
                <a:ea typeface="微軟正黑體" pitchFamily="34" charset="-120"/>
              </a:rPr>
              <a:t>量測時，測棒應與待測電路成串聯回路以免燒壞電表。</a:t>
            </a:r>
          </a:p>
        </p:txBody>
      </p:sp>
      <p:cxnSp>
        <p:nvCxnSpPr>
          <p:cNvPr id="8" name="肘形接點 7"/>
          <p:cNvCxnSpPr/>
          <p:nvPr/>
        </p:nvCxnSpPr>
        <p:spPr>
          <a:xfrm rot="16200000" flipV="1">
            <a:off x="1714500" y="4714876"/>
            <a:ext cx="714375" cy="57150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</p:spPr>
        <p:txBody>
          <a:bodyPr>
            <a:normAutofit/>
          </a:bodyPr>
          <a:lstStyle/>
          <a:p>
            <a:pPr marL="268288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注意：</a:t>
            </a:r>
            <a:r>
              <a:rPr lang="zh-TW" altLang="en-US" sz="2800" dirty="0" smtClean="0">
                <a:latin typeface="+mn-ea"/>
              </a:rPr>
              <a:t>串聯大的電阻</a:t>
            </a:r>
            <a:r>
              <a:rPr lang="en-US" altLang="zh-TW" sz="2800" i="1" dirty="0" smtClean="0">
                <a:latin typeface="+mn-ea"/>
              </a:rPr>
              <a:t>R</a:t>
            </a:r>
            <a:r>
              <a:rPr lang="en-US" altLang="zh-TW" sz="2800" baseline="-25000" dirty="0" smtClean="0">
                <a:latin typeface="+mn-ea"/>
              </a:rPr>
              <a:t>s</a:t>
            </a:r>
            <a:r>
              <a:rPr lang="zh-TW" altLang="en-US" sz="2800" dirty="0" smtClean="0">
                <a:latin typeface="+mn-ea"/>
              </a:rPr>
              <a:t>可增大伏特計的有效電阻</a:t>
            </a:r>
            <a:r>
              <a:rPr lang="en-US" altLang="zh-TW" sz="2800" i="1" dirty="0" smtClean="0">
                <a:latin typeface="+mn-ea"/>
              </a:rPr>
              <a:t>R</a:t>
            </a:r>
            <a:r>
              <a:rPr lang="en-US" altLang="zh-TW" sz="2800" baseline="-25000" dirty="0" smtClean="0">
                <a:latin typeface="+mn-ea"/>
              </a:rPr>
              <a:t>V</a:t>
            </a:r>
            <a:r>
              <a:rPr lang="zh-TW" altLang="en-US" sz="2800" baseline="-25000" dirty="0" smtClean="0">
                <a:latin typeface="+mn-ea"/>
              </a:rPr>
              <a:t>，</a:t>
            </a:r>
            <a:r>
              <a:rPr lang="zh-TW" altLang="en-US" sz="2800" dirty="0" smtClean="0">
                <a:latin typeface="+mn-ea"/>
              </a:rPr>
              <a:t>進</a:t>
            </a:r>
            <a:r>
              <a:rPr lang="en-US" altLang="zh-TW" sz="2800" dirty="0" smtClean="0">
                <a:latin typeface="+mn-ea"/>
              </a:rPr>
              <a:t>	      </a:t>
            </a:r>
            <a:r>
              <a:rPr lang="zh-TW" altLang="en-US" sz="2800" dirty="0" smtClean="0">
                <a:latin typeface="+mn-ea"/>
              </a:rPr>
              <a:t>而增加電壓的測量範圍。</a:t>
            </a:r>
            <a:endParaRPr lang="en-US" altLang="zh-TW" sz="2800" baseline="-25000" dirty="0" smtClean="0">
              <a:latin typeface="+mn-ea"/>
            </a:endParaRPr>
          </a:p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28750" y="2500313"/>
            <a:ext cx="7715250" cy="2382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00B050"/>
                </a:solidFill>
                <a:latin typeface="+mn-ea"/>
                <a:ea typeface="+mn-ea"/>
              </a:rPr>
              <a:t>例</a:t>
            </a:r>
            <a:r>
              <a:rPr kumimoji="0" lang="en-US" altLang="zh-TW" sz="2400" b="1" dirty="0">
                <a:solidFill>
                  <a:srgbClr val="00B050"/>
                </a:solidFill>
                <a:latin typeface="+mn-ea"/>
                <a:ea typeface="+mn-ea"/>
              </a:rPr>
              <a:t>: </a:t>
            </a:r>
            <a:r>
              <a:rPr kumimoji="0" lang="zh-TW" altLang="en-US" sz="2400" dirty="0">
                <a:latin typeface="+mn-ea"/>
                <a:ea typeface="+mn-ea"/>
              </a:rPr>
              <a:t>若線圈電阻 </a:t>
            </a:r>
            <a:r>
              <a:rPr kumimoji="0" lang="en-US" altLang="zh-TW" sz="2400" i="1" dirty="0" err="1">
                <a:latin typeface="+mn-ea"/>
                <a:ea typeface="+mn-ea"/>
              </a:rPr>
              <a:t>R</a:t>
            </a:r>
            <a:r>
              <a:rPr kumimoji="0" lang="en-US" altLang="zh-TW" sz="2400" baseline="-25000" dirty="0" err="1">
                <a:latin typeface="+mn-ea"/>
                <a:ea typeface="+mn-ea"/>
              </a:rPr>
              <a:t>c</a:t>
            </a:r>
            <a:r>
              <a:rPr kumimoji="0" lang="en-US" altLang="zh-TW" sz="2400" dirty="0">
                <a:latin typeface="+mn-ea"/>
                <a:ea typeface="+mn-ea"/>
              </a:rPr>
              <a:t> = 1.2 k</a:t>
            </a:r>
            <a:r>
              <a:rPr kumimoji="0" lang="en-US" altLang="zh-TW" sz="2400" dirty="0">
                <a:latin typeface="+mn-ea"/>
                <a:ea typeface="+mn-ea"/>
                <a:sym typeface="Symbol" pitchFamily="18" charset="2"/>
              </a:rPr>
              <a:t></a:t>
            </a:r>
            <a:r>
              <a:rPr kumimoji="0" lang="en-US" altLang="zh-TW" sz="2400" dirty="0">
                <a:latin typeface="+mn-ea"/>
                <a:ea typeface="+mn-ea"/>
              </a:rPr>
              <a:t>, </a:t>
            </a:r>
          </a:p>
          <a:p>
            <a:pPr marL="609600" indent="-609600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ea"/>
                <a:ea typeface="+mn-ea"/>
              </a:rPr>
              <a:t>          最大偏轉電流 </a:t>
            </a:r>
            <a:r>
              <a:rPr kumimoji="0" lang="en-US" altLang="zh-TW" sz="2400" i="1" dirty="0" err="1">
                <a:latin typeface="+mn-ea"/>
                <a:ea typeface="+mn-ea"/>
              </a:rPr>
              <a:t>I</a:t>
            </a:r>
            <a:r>
              <a:rPr kumimoji="0" lang="en-US" altLang="zh-TW" sz="2400" baseline="-25000" dirty="0" err="1">
                <a:latin typeface="+mn-ea"/>
                <a:ea typeface="+mn-ea"/>
              </a:rPr>
              <a:t>c</a:t>
            </a:r>
            <a:r>
              <a:rPr kumimoji="0" lang="en-US" altLang="zh-TW" sz="2400" dirty="0">
                <a:latin typeface="+mn-ea"/>
                <a:ea typeface="+mn-ea"/>
              </a:rPr>
              <a:t>(max) = 50 </a:t>
            </a:r>
            <a:r>
              <a:rPr kumimoji="0" lang="en-US" altLang="zh-TW" sz="2400" dirty="0">
                <a:latin typeface="+mn-ea"/>
                <a:ea typeface="+mn-ea"/>
                <a:sym typeface="Symbol"/>
              </a:rPr>
              <a:t></a:t>
            </a:r>
            <a:r>
              <a:rPr kumimoji="0" lang="en-US" altLang="zh-TW" sz="2400" dirty="0">
                <a:latin typeface="+mn-ea"/>
                <a:ea typeface="+mn-ea"/>
              </a:rPr>
              <a:t>A</a:t>
            </a:r>
          </a:p>
          <a:p>
            <a:pPr marL="609600" indent="15875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ea"/>
                <a:ea typeface="+mn-ea"/>
              </a:rPr>
              <a:t>得</a:t>
            </a:r>
            <a:r>
              <a:rPr kumimoji="0" lang="en-US" altLang="zh-TW" sz="2400" i="1" dirty="0">
                <a:latin typeface="+mn-ea"/>
                <a:ea typeface="+mn-ea"/>
                <a:cs typeface="Times New Roman" pitchFamily="18" charset="0"/>
              </a:rPr>
              <a:t>V</a:t>
            </a:r>
            <a:r>
              <a:rPr kumimoji="0" lang="en-US" altLang="zh-TW" sz="2400" dirty="0">
                <a:latin typeface="+mn-ea"/>
                <a:ea typeface="+mn-ea"/>
              </a:rPr>
              <a:t>(max) = 60 mV</a:t>
            </a:r>
            <a:r>
              <a:rPr kumimoji="0" lang="zh-TW" altLang="en-US" sz="2400" dirty="0">
                <a:latin typeface="+mn-ea"/>
                <a:ea typeface="+mn-ea"/>
              </a:rPr>
              <a:t>，若</a:t>
            </a:r>
            <a:r>
              <a:rPr kumimoji="0" lang="en-US" altLang="zh-TW" sz="2400" i="1" dirty="0">
                <a:latin typeface="+mn-ea"/>
                <a:ea typeface="+mn-ea"/>
              </a:rPr>
              <a:t>R</a:t>
            </a:r>
            <a:r>
              <a:rPr kumimoji="0" lang="en-US" altLang="zh-TW" sz="2400" baseline="-25000" dirty="0">
                <a:latin typeface="+mn-ea"/>
                <a:ea typeface="+mn-ea"/>
              </a:rPr>
              <a:t>s</a:t>
            </a:r>
            <a:r>
              <a:rPr kumimoji="0" lang="en-US" altLang="zh-TW" sz="2400" dirty="0">
                <a:latin typeface="+mn-ea"/>
                <a:ea typeface="+mn-ea"/>
              </a:rPr>
              <a:t> = 120 k</a:t>
            </a:r>
            <a:r>
              <a:rPr kumimoji="0" lang="en-US" altLang="zh-TW" sz="2400" dirty="0">
                <a:latin typeface="+mn-ea"/>
                <a:ea typeface="+mn-ea"/>
                <a:sym typeface="Symbol" pitchFamily="18" charset="2"/>
              </a:rPr>
              <a:t></a:t>
            </a:r>
          </a:p>
          <a:p>
            <a:pPr marL="609600" indent="15875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kumimoji="0" lang="en-US" altLang="zh-TW" sz="2400" i="1" dirty="0">
                <a:latin typeface="+mn-ea"/>
                <a:ea typeface="+mn-ea"/>
              </a:rPr>
              <a:t>R</a:t>
            </a:r>
            <a:r>
              <a:rPr kumimoji="0" lang="en-US" altLang="zh-TW" sz="2400" baseline="-25000" dirty="0">
                <a:latin typeface="+mn-ea"/>
                <a:ea typeface="+mn-ea"/>
              </a:rPr>
              <a:t>V</a:t>
            </a:r>
            <a:r>
              <a:rPr kumimoji="0" lang="en-US" altLang="zh-TW" sz="2400" dirty="0">
                <a:latin typeface="+mn-ea"/>
                <a:ea typeface="+mn-ea"/>
              </a:rPr>
              <a:t> = 1200 + 120000 ~ 120 k</a:t>
            </a:r>
            <a:r>
              <a:rPr kumimoji="0" lang="en-US" altLang="zh-TW" sz="2400" dirty="0">
                <a:latin typeface="+mn-ea"/>
                <a:ea typeface="+mn-ea"/>
                <a:sym typeface="Symbol" pitchFamily="18" charset="2"/>
              </a:rPr>
              <a:t></a:t>
            </a:r>
          </a:p>
          <a:p>
            <a:pPr marL="609600" indent="-609600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          </a:t>
            </a:r>
            <a:r>
              <a:rPr kumimoji="0" lang="en-US" altLang="zh-TW" sz="2400" dirty="0">
                <a:latin typeface="+mn-ea"/>
                <a:ea typeface="+mn-ea"/>
                <a:sym typeface="Wingdings"/>
              </a:rPr>
              <a:t></a:t>
            </a:r>
            <a:r>
              <a:rPr kumimoji="0" lang="en-US" altLang="zh-TW" sz="2400" dirty="0">
                <a:latin typeface="+mn-ea"/>
                <a:ea typeface="+mn-ea"/>
              </a:rPr>
              <a:t> </a:t>
            </a:r>
            <a:r>
              <a:rPr kumimoji="0" lang="en-US" altLang="zh-TW" sz="2400" i="1" dirty="0">
                <a:latin typeface="+mn-ea"/>
                <a:ea typeface="+mn-ea"/>
                <a:cs typeface="Times New Roman" pitchFamily="18" charset="0"/>
              </a:rPr>
              <a:t>V</a:t>
            </a:r>
            <a:r>
              <a:rPr kumimoji="0" lang="en-US" altLang="zh-TW" sz="2400" dirty="0">
                <a:latin typeface="+mn-ea"/>
                <a:ea typeface="+mn-ea"/>
              </a:rPr>
              <a:t>(max) ~ 6 V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508500"/>
            <a:ext cx="3190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橢圓 1"/>
          <p:cNvSpPr/>
          <p:nvPr/>
        </p:nvSpPr>
        <p:spPr>
          <a:xfrm>
            <a:off x="5724525" y="5040313"/>
            <a:ext cx="431800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G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3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 smtClean="0">
                <a:solidFill>
                  <a:srgbClr val="0000CC"/>
                </a:solidFill>
                <a:latin typeface="Perpetua" pitchFamily="18" charset="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0000CC"/>
                </a:solidFill>
                <a:latin typeface="Perpetua" pitchFamily="18" charset="0"/>
                <a:ea typeface="標楷體" pitchFamily="65" charset="-120"/>
              </a:rPr>
            </a:br>
            <a:r>
              <a:rPr lang="zh-TW" altLang="en-US" sz="33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電阻測量</a:t>
            </a:r>
            <a:r>
              <a:rPr lang="en-US" altLang="zh-TW" sz="33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:</a:t>
            </a:r>
            <a:br>
              <a:rPr lang="en-US" altLang="zh-TW" sz="33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</a:br>
            <a:r>
              <a:rPr lang="zh-TW" altLang="en-US" sz="33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 歐姆計</a:t>
            </a:r>
            <a:r>
              <a:rPr lang="en-US" altLang="zh-TW" sz="33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(O, Ohmmeter)/</a:t>
            </a:r>
            <a:r>
              <a:rPr lang="zh-TW" altLang="en-US" sz="33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電阻計</a:t>
            </a:r>
            <a:r>
              <a:rPr lang="en-US" altLang="zh-TW" sz="33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(</a:t>
            </a:r>
            <a:r>
              <a:rPr lang="en-US" altLang="zh-TW" sz="3300" b="1" dirty="0" err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Resistancemeter</a:t>
            </a:r>
            <a:r>
              <a:rPr lang="en-US" altLang="zh-TW" sz="3300" b="1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)</a:t>
            </a:r>
            <a:r>
              <a:rPr lang="en-US" altLang="zh-TW" b="1" dirty="0" smtClean="0">
                <a:solidFill>
                  <a:srgbClr val="0000CC"/>
                </a:solidFill>
                <a:latin typeface="Perpetua" pitchFamily="18" charset="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00CC"/>
                </a:solidFill>
                <a:latin typeface="Perpetua" pitchFamily="18" charset="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2400" dirty="0" smtClean="0">
                <a:latin typeface="+mn-ea"/>
              </a:rPr>
              <a:t>利用檢流計</a:t>
            </a:r>
            <a:r>
              <a:rPr lang="en-US" altLang="zh-TW" sz="2400" dirty="0" smtClean="0">
                <a:latin typeface="+mn-ea"/>
              </a:rPr>
              <a:t>(G)(</a:t>
            </a:r>
            <a:r>
              <a:rPr lang="zh-TW" altLang="en-US" sz="2400" dirty="0" smtClean="0">
                <a:latin typeface="+mn-ea"/>
              </a:rPr>
              <a:t>線圈電阻</a:t>
            </a:r>
            <a:r>
              <a:rPr lang="en-US" altLang="zh-TW" sz="2400" i="1" dirty="0" err="1" smtClean="0">
                <a:latin typeface="+mn-ea"/>
              </a:rPr>
              <a:t>R</a:t>
            </a:r>
            <a:r>
              <a:rPr lang="en-US" altLang="zh-TW" sz="2400" baseline="-25000" dirty="0" err="1" smtClean="0">
                <a:latin typeface="+mn-ea"/>
              </a:rPr>
              <a:t>c</a:t>
            </a:r>
            <a:r>
              <a:rPr lang="en-US" altLang="zh-TW" sz="2400" dirty="0" smtClean="0">
                <a:latin typeface="+mn-ea"/>
              </a:rPr>
              <a:t>),  </a:t>
            </a:r>
            <a:r>
              <a:rPr lang="zh-TW" altLang="en-US" sz="2400" dirty="0" smtClean="0">
                <a:latin typeface="+mn-ea"/>
              </a:rPr>
              <a:t>一個零點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短路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串聯電阻</a:t>
            </a:r>
            <a:r>
              <a:rPr lang="en-US" altLang="zh-TW" sz="2400" i="1" dirty="0" smtClean="0">
                <a:latin typeface="+mn-ea"/>
              </a:rPr>
              <a:t>R</a:t>
            </a:r>
            <a:r>
              <a:rPr lang="en-US" altLang="zh-TW" sz="2400" baseline="-25000" dirty="0" smtClean="0">
                <a:latin typeface="+mn-ea"/>
              </a:rPr>
              <a:t>s0</a:t>
            </a:r>
            <a:r>
              <a:rPr lang="zh-TW" altLang="en-US" sz="2400" dirty="0" smtClean="0">
                <a:latin typeface="+mn-ea"/>
              </a:rPr>
              <a:t>及內建串聯電池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或直流電源供應器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電動勢</a:t>
            </a:r>
            <a:r>
              <a:rPr lang="en-US" altLang="zh-TW" sz="2400" i="1" dirty="0" smtClean="0">
                <a:latin typeface="+mn-ea"/>
                <a:sym typeface="Symbol"/>
              </a:rPr>
              <a:t> </a:t>
            </a:r>
            <a:r>
              <a:rPr lang="zh-TW" altLang="en-US" sz="2400" dirty="0" smtClean="0">
                <a:latin typeface="+mn-ea"/>
              </a:rPr>
              <a:t>設計歐姆計：</a:t>
            </a:r>
            <a:endParaRPr lang="en-US" altLang="zh-TW" sz="2400" dirty="0" smtClean="0">
              <a:latin typeface="+mn-ea"/>
            </a:endParaRPr>
          </a:p>
          <a:p>
            <a:pPr marL="777240" lvl="1" indent="-457200" eaLnBrk="1" fontAlgn="auto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altLang="zh-TW" sz="2400" i="1" dirty="0" smtClean="0">
                <a:latin typeface="+mn-ea"/>
              </a:rPr>
              <a:t>x,  y </a:t>
            </a:r>
            <a:r>
              <a:rPr lang="zh-TW" altLang="en-US" sz="2400" dirty="0" smtClean="0">
                <a:latin typeface="+mn-ea"/>
              </a:rPr>
              <a:t>二點短路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en-US" altLang="zh-TW" sz="2400" i="1" dirty="0" smtClean="0">
                <a:latin typeface="+mn-ea"/>
              </a:rPr>
              <a:t>R</a:t>
            </a:r>
            <a:r>
              <a:rPr lang="en-US" altLang="zh-TW" sz="2400" dirty="0" smtClean="0">
                <a:latin typeface="+mn-ea"/>
              </a:rPr>
              <a:t> = 0)</a:t>
            </a:r>
            <a:r>
              <a:rPr lang="zh-TW" altLang="en-US" sz="2400" dirty="0" smtClean="0">
                <a:latin typeface="+mn-ea"/>
              </a:rPr>
              <a:t>選擇 </a:t>
            </a:r>
            <a:r>
              <a:rPr lang="en-US" altLang="zh-TW" sz="2400" i="1" dirty="0" smtClean="0">
                <a:latin typeface="+mn-ea"/>
              </a:rPr>
              <a:t>R</a:t>
            </a:r>
            <a:r>
              <a:rPr lang="en-US" altLang="zh-TW" sz="2400" baseline="-25000" dirty="0" smtClean="0">
                <a:latin typeface="+mn-ea"/>
              </a:rPr>
              <a:t>s0 </a:t>
            </a:r>
            <a:r>
              <a:rPr lang="zh-TW" altLang="en-US" sz="2400" dirty="0" smtClean="0">
                <a:latin typeface="+mn-ea"/>
              </a:rPr>
              <a:t>使檢流計達最大電流指針最大偏轉 </a:t>
            </a:r>
            <a:r>
              <a:rPr lang="en-US" altLang="zh-TW" sz="2400" i="1" dirty="0" err="1" smtClean="0">
                <a:latin typeface="+mn-ea"/>
              </a:rPr>
              <a:t>I</a:t>
            </a:r>
            <a:r>
              <a:rPr lang="en-US" altLang="zh-TW" sz="2400" baseline="-25000" dirty="0" err="1" smtClean="0">
                <a:latin typeface="+mn-ea"/>
              </a:rPr>
              <a:t>c</a:t>
            </a:r>
            <a:r>
              <a:rPr lang="en-US" altLang="zh-TW" sz="2400" dirty="0" smtClean="0">
                <a:latin typeface="+mn-ea"/>
              </a:rPr>
              <a:t>(max) = </a:t>
            </a:r>
            <a:r>
              <a:rPr lang="en-US" altLang="zh-TW" sz="2400" i="1" dirty="0" smtClean="0">
                <a:latin typeface="+mn-ea"/>
                <a:sym typeface="Symbol" pitchFamily="18" charset="2"/>
              </a:rPr>
              <a:t></a:t>
            </a:r>
            <a:r>
              <a:rPr lang="en-US" altLang="zh-TW" sz="2400" dirty="0" smtClean="0">
                <a:latin typeface="+mn-ea"/>
              </a:rPr>
              <a:t>/(</a:t>
            </a:r>
            <a:r>
              <a:rPr lang="en-US" altLang="zh-TW" sz="2400" i="1" dirty="0" err="1" smtClean="0">
                <a:latin typeface="+mn-ea"/>
              </a:rPr>
              <a:t>R</a:t>
            </a:r>
            <a:r>
              <a:rPr lang="en-US" altLang="zh-TW" sz="2400" baseline="-25000" dirty="0" err="1" smtClean="0">
                <a:latin typeface="+mn-ea"/>
              </a:rPr>
              <a:t>c</a:t>
            </a:r>
            <a:r>
              <a:rPr lang="en-US" altLang="zh-TW" sz="2400" dirty="0" smtClean="0">
                <a:latin typeface="+mn-ea"/>
              </a:rPr>
              <a:t> + </a:t>
            </a:r>
            <a:r>
              <a:rPr lang="en-US" altLang="zh-TW" sz="2400" i="1" dirty="0" smtClean="0">
                <a:latin typeface="+mn-ea"/>
              </a:rPr>
              <a:t>R</a:t>
            </a:r>
            <a:r>
              <a:rPr lang="en-US" altLang="zh-TW" sz="2400" baseline="-25000" dirty="0" smtClean="0">
                <a:latin typeface="+mn-ea"/>
              </a:rPr>
              <a:t>s0</a:t>
            </a:r>
            <a:r>
              <a:rPr lang="en-US" altLang="zh-TW" sz="2400" dirty="0" smtClean="0">
                <a:latin typeface="+mn-ea"/>
              </a:rPr>
              <a:t>)</a:t>
            </a:r>
          </a:p>
          <a:p>
            <a:pPr marL="777240" lvl="1" indent="-457200" eaLnBrk="1" fontAlgn="auto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altLang="zh-TW" sz="2400" i="1" dirty="0" smtClean="0">
                <a:latin typeface="+mn-ea"/>
              </a:rPr>
              <a:t>x, y</a:t>
            </a:r>
            <a:r>
              <a:rPr lang="zh-TW" altLang="en-US" sz="2400" dirty="0" smtClean="0">
                <a:latin typeface="+mn-ea"/>
              </a:rPr>
              <a:t>二點斷路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en-US" altLang="zh-TW" sz="2400" i="1" dirty="0" smtClean="0">
                <a:latin typeface="+mn-ea"/>
              </a:rPr>
              <a:t>R</a:t>
            </a:r>
            <a:r>
              <a:rPr lang="en-US" altLang="zh-TW" sz="2400" dirty="0" smtClean="0">
                <a:latin typeface="+mn-ea"/>
              </a:rPr>
              <a:t> = </a:t>
            </a:r>
            <a:r>
              <a:rPr lang="en-US" altLang="zh-TW" sz="2400" dirty="0" smtClean="0">
                <a:latin typeface="+mn-ea"/>
                <a:sym typeface="Symbol" pitchFamily="18" charset="2"/>
              </a:rPr>
              <a:t></a:t>
            </a:r>
            <a:r>
              <a:rPr lang="en-US" altLang="zh-TW" sz="2400" dirty="0" smtClean="0">
                <a:latin typeface="+mn-ea"/>
              </a:rPr>
              <a:t>),</a:t>
            </a:r>
            <a:r>
              <a:rPr lang="zh-TW" altLang="en-US" sz="2400" dirty="0" smtClean="0">
                <a:latin typeface="+mn-ea"/>
              </a:rPr>
              <a:t>無電流  </a:t>
            </a:r>
            <a:r>
              <a:rPr lang="en-US" altLang="zh-TW" sz="2400" i="1" dirty="0" err="1" smtClean="0">
                <a:latin typeface="+mn-ea"/>
              </a:rPr>
              <a:t>I</a:t>
            </a:r>
            <a:r>
              <a:rPr lang="en-US" altLang="zh-TW" sz="2400" baseline="-25000" dirty="0" err="1" smtClean="0">
                <a:latin typeface="+mn-ea"/>
              </a:rPr>
              <a:t>c</a:t>
            </a:r>
            <a:r>
              <a:rPr lang="en-US" altLang="zh-TW" sz="2400" dirty="0" smtClean="0">
                <a:latin typeface="+mn-ea"/>
              </a:rPr>
              <a:t> = 0 (</a:t>
            </a:r>
            <a:r>
              <a:rPr lang="zh-TW" altLang="en-US" sz="2400" dirty="0" smtClean="0">
                <a:latin typeface="+mn-ea"/>
              </a:rPr>
              <a:t>零點</a:t>
            </a:r>
            <a:r>
              <a:rPr lang="en-US" altLang="zh-TW" sz="2400" dirty="0" smtClean="0">
                <a:latin typeface="+mn-ea"/>
              </a:rPr>
              <a:t>)</a:t>
            </a:r>
          </a:p>
          <a:p>
            <a:pPr marL="777240" lvl="1" indent="-457200" eaLnBrk="1" fontAlgn="auto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altLang="zh-TW" sz="2400" i="1" dirty="0" smtClean="0">
                <a:latin typeface="+mn-ea"/>
              </a:rPr>
              <a:t>x, y </a:t>
            </a:r>
            <a:r>
              <a:rPr lang="zh-TW" altLang="en-US" sz="2400" dirty="0" smtClean="0">
                <a:latin typeface="+mn-ea"/>
              </a:rPr>
              <a:t>接待測電阻</a:t>
            </a:r>
            <a:r>
              <a:rPr lang="en-US" altLang="zh-TW" sz="2400" dirty="0" smtClean="0">
                <a:latin typeface="+mn-ea"/>
              </a:rPr>
              <a:t>R</a:t>
            </a:r>
            <a:r>
              <a:rPr lang="zh-TW" altLang="en-US" sz="2400" dirty="0" smtClean="0">
                <a:latin typeface="+mn-ea"/>
              </a:rPr>
              <a:t>，</a:t>
            </a:r>
            <a:r>
              <a:rPr lang="en-US" altLang="zh-TW" sz="2400" dirty="0" smtClean="0">
                <a:latin typeface="+mn-ea"/>
              </a:rPr>
              <a:t> </a:t>
            </a:r>
            <a:r>
              <a:rPr lang="en-US" altLang="zh-TW" sz="2400" i="1" dirty="0" err="1" smtClean="0">
                <a:latin typeface="+mn-ea"/>
              </a:rPr>
              <a:t>I</a:t>
            </a:r>
            <a:r>
              <a:rPr lang="en-US" altLang="zh-TW" sz="2400" i="1" baseline="-25000" dirty="0" err="1" smtClean="0">
                <a:latin typeface="+mn-ea"/>
              </a:rPr>
              <a:t>c</a:t>
            </a:r>
            <a:r>
              <a:rPr lang="en-US" altLang="zh-TW" sz="2400" i="1" dirty="0" smtClean="0">
                <a:latin typeface="+mn-ea"/>
              </a:rPr>
              <a:t> = </a:t>
            </a:r>
            <a:r>
              <a:rPr lang="en-US" altLang="zh-TW" sz="2400" i="1" dirty="0" smtClean="0">
                <a:latin typeface="+mn-ea"/>
                <a:sym typeface="Symbol" pitchFamily="18" charset="2"/>
              </a:rPr>
              <a:t></a:t>
            </a:r>
            <a:r>
              <a:rPr lang="en-US" altLang="zh-TW" sz="2400" i="1" dirty="0" smtClean="0">
                <a:latin typeface="+mn-ea"/>
              </a:rPr>
              <a:t>/(</a:t>
            </a:r>
            <a:r>
              <a:rPr lang="en-US" altLang="zh-TW" sz="2400" i="1" dirty="0" err="1" smtClean="0">
                <a:latin typeface="+mn-ea"/>
              </a:rPr>
              <a:t>R</a:t>
            </a:r>
            <a:r>
              <a:rPr lang="en-US" altLang="zh-TW" sz="2400" i="1" baseline="-25000" dirty="0" err="1" smtClean="0">
                <a:latin typeface="+mn-ea"/>
              </a:rPr>
              <a:t>c</a:t>
            </a:r>
            <a:r>
              <a:rPr lang="en-US" altLang="zh-TW" sz="2400" i="1" dirty="0" smtClean="0">
                <a:latin typeface="+mn-ea"/>
              </a:rPr>
              <a:t> + R</a:t>
            </a:r>
            <a:r>
              <a:rPr lang="en-US" altLang="zh-TW" sz="2400" i="1" baseline="-25000" dirty="0" smtClean="0">
                <a:latin typeface="+mn-ea"/>
              </a:rPr>
              <a:t>s0</a:t>
            </a:r>
            <a:r>
              <a:rPr lang="en-US" altLang="zh-TW" sz="2400" i="1" dirty="0" smtClean="0">
                <a:latin typeface="+mn-ea"/>
              </a:rPr>
              <a:t> + R)</a:t>
            </a:r>
          </a:p>
          <a:p>
            <a:pPr marL="777240" lvl="1" indent="-457200" eaLnBrk="1" fontAlgn="auto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 2"/>
              <a:buNone/>
              <a:defRPr/>
            </a:pPr>
            <a:r>
              <a:rPr lang="en-US" altLang="zh-TW" sz="2800" b="1" i="1" dirty="0" smtClean="0">
                <a:solidFill>
                  <a:srgbClr val="CC3300"/>
                </a:solidFill>
                <a:ea typeface="標楷體" pitchFamily="65" charset="-120"/>
              </a:rPr>
              <a:t>	R = </a:t>
            </a:r>
            <a:r>
              <a:rPr lang="en-US" altLang="zh-TW" sz="2800" b="1" i="1" dirty="0" smtClean="0">
                <a:solidFill>
                  <a:srgbClr val="CC3300"/>
                </a:solidFill>
                <a:ea typeface="標楷體" pitchFamily="65" charset="-120"/>
                <a:sym typeface="Symbol" pitchFamily="18" charset="2"/>
              </a:rPr>
              <a:t></a:t>
            </a:r>
            <a:r>
              <a:rPr lang="en-US" altLang="zh-TW" sz="2800" b="1" i="1" dirty="0" smtClean="0">
                <a:solidFill>
                  <a:srgbClr val="CC3300"/>
                </a:solidFill>
                <a:ea typeface="標楷體" pitchFamily="65" charset="-120"/>
              </a:rPr>
              <a:t>/</a:t>
            </a:r>
            <a:r>
              <a:rPr lang="en-US" altLang="zh-TW" sz="2800" b="1" i="1" dirty="0" err="1" smtClean="0">
                <a:solidFill>
                  <a:srgbClr val="CC3300"/>
                </a:solidFill>
                <a:ea typeface="標楷體" pitchFamily="65" charset="-120"/>
              </a:rPr>
              <a:t>I</a:t>
            </a:r>
            <a:r>
              <a:rPr lang="en-US" altLang="zh-TW" sz="2800" b="1" i="1" baseline="-25000" dirty="0" err="1" smtClean="0">
                <a:solidFill>
                  <a:srgbClr val="CC3300"/>
                </a:solidFill>
                <a:ea typeface="標楷體" pitchFamily="65" charset="-120"/>
              </a:rPr>
              <a:t>c</a:t>
            </a:r>
            <a:r>
              <a:rPr lang="en-US" altLang="zh-TW" sz="2800" b="1" i="1" dirty="0" smtClean="0">
                <a:solidFill>
                  <a:srgbClr val="CC3300"/>
                </a:solidFill>
                <a:ea typeface="標楷體" pitchFamily="65" charset="-120"/>
              </a:rPr>
              <a:t> – (</a:t>
            </a:r>
            <a:r>
              <a:rPr lang="en-US" altLang="zh-TW" sz="2800" b="1" i="1" dirty="0" err="1" smtClean="0">
                <a:solidFill>
                  <a:srgbClr val="CC3300"/>
                </a:solidFill>
                <a:ea typeface="標楷體" pitchFamily="65" charset="-120"/>
              </a:rPr>
              <a:t>R</a:t>
            </a:r>
            <a:r>
              <a:rPr lang="en-US" altLang="zh-TW" sz="2800" b="1" i="1" baseline="-25000" dirty="0" err="1" smtClean="0">
                <a:solidFill>
                  <a:srgbClr val="CC3300"/>
                </a:solidFill>
                <a:ea typeface="標楷體" pitchFamily="65" charset="-120"/>
              </a:rPr>
              <a:t>c</a:t>
            </a:r>
            <a:r>
              <a:rPr lang="en-US" altLang="zh-TW" sz="2800" b="1" i="1" dirty="0" smtClean="0">
                <a:solidFill>
                  <a:srgbClr val="CC3300"/>
                </a:solidFill>
                <a:ea typeface="標楷體" pitchFamily="65" charset="-120"/>
              </a:rPr>
              <a:t> + R</a:t>
            </a:r>
            <a:r>
              <a:rPr lang="en-US" altLang="zh-TW" sz="2800" b="1" i="1" baseline="-25000" dirty="0" smtClean="0">
                <a:solidFill>
                  <a:srgbClr val="CC3300"/>
                </a:solidFill>
                <a:ea typeface="標楷體" pitchFamily="65" charset="-120"/>
              </a:rPr>
              <a:t>s0</a:t>
            </a:r>
            <a:r>
              <a:rPr lang="en-US" altLang="zh-TW" sz="2800" b="1" i="1" dirty="0" smtClean="0">
                <a:solidFill>
                  <a:srgbClr val="CC3300"/>
                </a:solidFill>
                <a:ea typeface="標楷體" pitchFamily="65" charset="-120"/>
              </a:rPr>
              <a:t>) = (</a:t>
            </a:r>
            <a:r>
              <a:rPr lang="en-US" altLang="zh-TW" sz="2800" b="1" i="1" dirty="0" err="1" smtClean="0">
                <a:solidFill>
                  <a:srgbClr val="CC3300"/>
                </a:solidFill>
                <a:ea typeface="標楷體" pitchFamily="65" charset="-120"/>
              </a:rPr>
              <a:t>R</a:t>
            </a:r>
            <a:r>
              <a:rPr lang="en-US" altLang="zh-TW" sz="2800" b="1" i="1" baseline="-25000" dirty="0" err="1" smtClean="0">
                <a:solidFill>
                  <a:srgbClr val="CC3300"/>
                </a:solidFill>
                <a:ea typeface="標楷體" pitchFamily="65" charset="-120"/>
              </a:rPr>
              <a:t>c</a:t>
            </a:r>
            <a:r>
              <a:rPr lang="en-US" altLang="zh-TW" sz="2800" b="1" i="1" dirty="0" smtClean="0">
                <a:solidFill>
                  <a:srgbClr val="CC3300"/>
                </a:solidFill>
                <a:ea typeface="標楷體" pitchFamily="65" charset="-120"/>
              </a:rPr>
              <a:t> + R</a:t>
            </a:r>
            <a:r>
              <a:rPr lang="en-US" altLang="zh-TW" sz="2800" b="1" i="1" baseline="-25000" dirty="0" smtClean="0">
                <a:solidFill>
                  <a:srgbClr val="CC3300"/>
                </a:solidFill>
                <a:ea typeface="標楷體" pitchFamily="65" charset="-120"/>
              </a:rPr>
              <a:t>s0</a:t>
            </a:r>
            <a:r>
              <a:rPr lang="en-US" altLang="zh-TW" sz="2800" b="1" i="1" dirty="0" smtClean="0">
                <a:solidFill>
                  <a:srgbClr val="CC3300"/>
                </a:solidFill>
                <a:ea typeface="標楷體" pitchFamily="65" charset="-120"/>
              </a:rPr>
              <a:t>)[</a:t>
            </a:r>
            <a:r>
              <a:rPr lang="en-US" altLang="zh-TW" sz="2800" b="1" i="1" dirty="0" err="1" smtClean="0">
                <a:solidFill>
                  <a:srgbClr val="CC3300"/>
                </a:solidFill>
                <a:ea typeface="標楷體" pitchFamily="65" charset="-120"/>
              </a:rPr>
              <a:t>I</a:t>
            </a:r>
            <a:r>
              <a:rPr lang="en-US" altLang="zh-TW" sz="2800" b="1" i="1" baseline="-25000" dirty="0" err="1" smtClean="0">
                <a:solidFill>
                  <a:srgbClr val="CC3300"/>
                </a:solidFill>
                <a:ea typeface="標楷體" pitchFamily="65" charset="-120"/>
              </a:rPr>
              <a:t>c</a:t>
            </a:r>
            <a:r>
              <a:rPr lang="en-US" altLang="zh-TW" sz="2800" b="1" i="1" dirty="0" smtClean="0">
                <a:solidFill>
                  <a:srgbClr val="CC3300"/>
                </a:solidFill>
                <a:ea typeface="標楷體" pitchFamily="65" charset="-120"/>
              </a:rPr>
              <a:t>(max</a:t>
            </a:r>
            <a:r>
              <a:rPr lang="en-US" altLang="zh-TW" sz="2800" b="1" dirty="0" smtClean="0">
                <a:solidFill>
                  <a:srgbClr val="CC3300"/>
                </a:solidFill>
                <a:ea typeface="標楷體" pitchFamily="65" charset="-120"/>
              </a:rPr>
              <a:t>)/</a:t>
            </a:r>
            <a:r>
              <a:rPr lang="en-US" altLang="zh-TW" sz="2800" b="1" dirty="0" err="1" smtClean="0">
                <a:solidFill>
                  <a:srgbClr val="CC3300"/>
                </a:solidFill>
                <a:ea typeface="標楷體" pitchFamily="65" charset="-120"/>
              </a:rPr>
              <a:t>I</a:t>
            </a:r>
            <a:r>
              <a:rPr lang="en-US" altLang="zh-TW" sz="2800" b="1" baseline="-25000" dirty="0" err="1" smtClean="0">
                <a:solidFill>
                  <a:srgbClr val="CC3300"/>
                </a:solidFill>
                <a:ea typeface="標楷體" pitchFamily="65" charset="-120"/>
              </a:rPr>
              <a:t>c</a:t>
            </a:r>
            <a:r>
              <a:rPr lang="en-US" altLang="zh-TW" sz="2800" b="1" dirty="0" smtClean="0">
                <a:solidFill>
                  <a:srgbClr val="CC3300"/>
                </a:solidFill>
                <a:ea typeface="標楷體" pitchFamily="65" charset="-120"/>
              </a:rPr>
              <a:t> – 1]</a:t>
            </a:r>
            <a:r>
              <a:rPr lang="en-US" altLang="zh-TW" sz="2800" b="1" dirty="0" smtClean="0">
                <a:solidFill>
                  <a:srgbClr val="CC3300"/>
                </a:solidFill>
                <a:latin typeface="Tahoma" pitchFamily="34" charset="0"/>
              </a:rPr>
              <a:t>  </a:t>
            </a:r>
            <a:endParaRPr lang="en-US" altLang="zh-TW" sz="2800" b="1" dirty="0" smtClean="0">
              <a:solidFill>
                <a:srgbClr val="FF3300"/>
              </a:solidFill>
              <a:latin typeface="Tahoma" pitchFamily="34" charset="0"/>
            </a:endParaRPr>
          </a:p>
          <a:p>
            <a:pPr marL="320040" indent="-320040" eaLnBrk="1" fontAlgn="auto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en-US" altLang="zh-TW" sz="2400" b="1" dirty="0" smtClean="0">
              <a:solidFill>
                <a:srgbClr val="000066"/>
              </a:solidFill>
              <a:ea typeface="標楷體" pitchFamily="65" charset="-120"/>
            </a:endParaRPr>
          </a:p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endParaRPr lang="en-US" altLang="zh-TW" sz="2400" dirty="0" smtClean="0">
              <a:ea typeface="標楷體" pitchFamily="65" charset="-120"/>
            </a:endParaRPr>
          </a:p>
          <a:p>
            <a:pPr marL="320040" indent="-320040" eaLnBrk="1" fontAlgn="auto" hangingPunct="1">
              <a:spcAft>
                <a:spcPts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  <a:defRPr/>
            </a:pPr>
            <a:endParaRPr lang="zh-TW" altLang="en-US" sz="2400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543425"/>
            <a:ext cx="93503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接點 5"/>
          <p:cNvCxnSpPr/>
          <p:nvPr/>
        </p:nvCxnSpPr>
        <p:spPr>
          <a:xfrm flipH="1">
            <a:off x="4859338" y="5080000"/>
            <a:ext cx="1873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7672388" y="5080000"/>
            <a:ext cx="3175" cy="642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5795963" y="5722938"/>
            <a:ext cx="18716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5795963" y="5603875"/>
            <a:ext cx="0" cy="206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5724525" y="5551488"/>
            <a:ext cx="0" cy="371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 flipV="1">
            <a:off x="4859338" y="5707063"/>
            <a:ext cx="865187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4067175" y="5080000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4065588" y="5707063"/>
            <a:ext cx="2873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4060825" y="5062538"/>
            <a:ext cx="4763" cy="644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975" y="5262563"/>
            <a:ext cx="153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945063"/>
            <a:ext cx="4286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橢圓 20"/>
          <p:cNvSpPr/>
          <p:nvPr/>
        </p:nvSpPr>
        <p:spPr>
          <a:xfrm>
            <a:off x="4787900" y="4995863"/>
            <a:ext cx="144463" cy="134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4787900" y="5638800"/>
            <a:ext cx="144463" cy="134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4359275" y="4997450"/>
            <a:ext cx="144463" cy="134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359275" y="5630863"/>
            <a:ext cx="144463" cy="134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5200650" y="4845050"/>
            <a:ext cx="492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i="1" dirty="0">
                <a:latin typeface="+mn-ea"/>
              </a:rPr>
              <a:t>R</a:t>
            </a:r>
            <a:r>
              <a:rPr lang="en-US" altLang="zh-TW" baseline="-25000" dirty="0">
                <a:latin typeface="+mn-ea"/>
              </a:rPr>
              <a:t>s0</a:t>
            </a:r>
            <a:endParaRPr lang="zh-TW" altLang="en-US" dirty="0"/>
          </a:p>
        </p:txBody>
      </p:sp>
      <p:sp>
        <p:nvSpPr>
          <p:cNvPr id="60437" name="文字方塊 26"/>
          <p:cNvSpPr txBox="1">
            <a:spLocks noChangeArrowheads="1"/>
          </p:cNvSpPr>
          <p:nvPr/>
        </p:nvSpPr>
        <p:spPr bwMode="auto">
          <a:xfrm>
            <a:off x="3892550" y="51816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R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rgbClr val="00B0F0"/>
                </a:solidFill>
              </a:rPr>
              <a:t>認識電表的刻度板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1165225"/>
            <a:ext cx="47180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文字方塊 4"/>
          <p:cNvSpPr txBox="1">
            <a:spLocks noChangeArrowheads="1"/>
          </p:cNvSpPr>
          <p:nvPr/>
        </p:nvSpPr>
        <p:spPr bwMode="auto">
          <a:xfrm>
            <a:off x="285750" y="758825"/>
            <a:ext cx="2500313" cy="646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第一條刻度尺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：讀取電阻值的量測刻度</a:t>
            </a:r>
          </a:p>
        </p:txBody>
      </p:sp>
      <p:sp>
        <p:nvSpPr>
          <p:cNvPr id="14341" name="文字方塊 5"/>
          <p:cNvSpPr txBox="1">
            <a:spLocks noChangeArrowheads="1"/>
          </p:cNvSpPr>
          <p:nvPr/>
        </p:nvSpPr>
        <p:spPr bwMode="auto">
          <a:xfrm>
            <a:off x="20638" y="1651000"/>
            <a:ext cx="3143250" cy="9239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第二條刻度尺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：讀取直流電壓</a:t>
            </a:r>
            <a:r>
              <a:rPr kumimoji="0" lang="en-US" altLang="zh-TW" b="1">
                <a:latin typeface="Tw Cen MT" pitchFamily="34" charset="0"/>
                <a:ea typeface="微軟正黑體" pitchFamily="34" charset="-120"/>
              </a:rPr>
              <a:t>(DCV)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， 直流電流</a:t>
            </a:r>
            <a:r>
              <a:rPr kumimoji="0" lang="en-US" altLang="zh-TW" b="1">
                <a:latin typeface="Tw Cen MT" pitchFamily="34" charset="0"/>
                <a:ea typeface="微軟正黑體" pitchFamily="34" charset="-120"/>
              </a:rPr>
              <a:t>(DCmA) </a:t>
            </a:r>
            <a:r>
              <a:rPr kumimoji="0" lang="zh-TW" altLang="en-US" b="1">
                <a:latin typeface="Tw Cen MT" pitchFamily="34" charset="0"/>
                <a:ea typeface="微軟正黑體" pitchFamily="34" charset="-120"/>
              </a:rPr>
              <a:t>的量測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刻度</a:t>
            </a:r>
          </a:p>
        </p:txBody>
      </p:sp>
      <p:sp>
        <p:nvSpPr>
          <p:cNvPr id="14342" name="文字方塊 6"/>
          <p:cNvSpPr txBox="1">
            <a:spLocks noChangeArrowheads="1"/>
          </p:cNvSpPr>
          <p:nvPr/>
        </p:nvSpPr>
        <p:spPr bwMode="auto">
          <a:xfrm>
            <a:off x="71438" y="2651125"/>
            <a:ext cx="2928937" cy="646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第三條刻度尺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：讀取交流電壓</a:t>
            </a:r>
            <a:r>
              <a:rPr kumimoji="0" lang="en-US" altLang="zh-TW" b="1">
                <a:latin typeface="Tw Cen MT" pitchFamily="34" charset="0"/>
                <a:ea typeface="微軟正黑體" pitchFamily="34" charset="-120"/>
              </a:rPr>
              <a:t>(ACV) </a:t>
            </a:r>
            <a:r>
              <a:rPr kumimoji="0" lang="zh-TW" altLang="en-US" b="1">
                <a:latin typeface="Tw Cen MT" pitchFamily="34" charset="0"/>
                <a:ea typeface="微軟正黑體" pitchFamily="34" charset="-120"/>
              </a:rPr>
              <a:t>的量測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刻度</a:t>
            </a:r>
          </a:p>
        </p:txBody>
      </p:sp>
      <p:sp>
        <p:nvSpPr>
          <p:cNvPr id="14343" name="文字方塊 7"/>
          <p:cNvSpPr txBox="1">
            <a:spLocks noChangeArrowheads="1"/>
          </p:cNvSpPr>
          <p:nvPr/>
        </p:nvSpPr>
        <p:spPr bwMode="auto">
          <a:xfrm>
            <a:off x="85725" y="3400425"/>
            <a:ext cx="2928938" cy="646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電晶體直流電流增益</a:t>
            </a:r>
            <a:r>
              <a:rPr kumimoji="0" lang="en-US" altLang="zh-TW" b="1">
                <a:latin typeface="Tw Cen MT" pitchFamily="34" charset="0"/>
                <a:ea typeface="微軟正黑體" pitchFamily="34" charset="-120"/>
              </a:rPr>
              <a:t>(hfe) </a:t>
            </a:r>
            <a:r>
              <a:rPr kumimoji="0" lang="zh-TW" altLang="en-US" b="1">
                <a:latin typeface="Tw Cen MT" pitchFamily="34" charset="0"/>
                <a:ea typeface="微軟正黑體" pitchFamily="34" charset="-120"/>
              </a:rPr>
              <a:t>的量測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刻度</a:t>
            </a:r>
          </a:p>
        </p:txBody>
      </p:sp>
      <p:sp>
        <p:nvSpPr>
          <p:cNvPr id="14344" name="文字方塊 8"/>
          <p:cNvSpPr txBox="1">
            <a:spLocks noChangeArrowheads="1"/>
          </p:cNvSpPr>
          <p:nvPr/>
        </p:nvSpPr>
        <p:spPr bwMode="auto">
          <a:xfrm>
            <a:off x="92075" y="4156075"/>
            <a:ext cx="3071813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電晶體漏電電流</a:t>
            </a:r>
            <a:r>
              <a:rPr kumimoji="0" lang="en-US" altLang="zh-TW" b="1">
                <a:latin typeface="Tw Cen MT" pitchFamily="34" charset="0"/>
                <a:ea typeface="微軟正黑體" pitchFamily="34" charset="-120"/>
              </a:rPr>
              <a:t>(ICEO)</a:t>
            </a:r>
            <a:endParaRPr kumimoji="0" lang="zh-TW" altLang="en-US"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14345" name="文字方塊 9"/>
          <p:cNvSpPr txBox="1">
            <a:spLocks noChangeArrowheads="1"/>
          </p:cNvSpPr>
          <p:nvPr/>
        </p:nvSpPr>
        <p:spPr bwMode="auto">
          <a:xfrm>
            <a:off x="128588" y="4705350"/>
            <a:ext cx="2571750" cy="646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負載兩端電壓</a:t>
            </a:r>
            <a:r>
              <a:rPr kumimoji="0" lang="en-US" altLang="zh-TW" b="1">
                <a:latin typeface="Tw Cen MT" pitchFamily="34" charset="0"/>
                <a:ea typeface="微軟正黑體" pitchFamily="34" charset="-120"/>
              </a:rPr>
              <a:t>(LV) </a:t>
            </a:r>
            <a:r>
              <a:rPr kumimoji="0" lang="zh-TW" altLang="en-US" b="1">
                <a:latin typeface="Tw Cen MT" pitchFamily="34" charset="0"/>
                <a:ea typeface="微軟正黑體" pitchFamily="34" charset="-120"/>
              </a:rPr>
              <a:t>的量測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刻度</a:t>
            </a:r>
          </a:p>
        </p:txBody>
      </p:sp>
      <p:sp>
        <p:nvSpPr>
          <p:cNvPr id="14346" name="文字方塊 10"/>
          <p:cNvSpPr txBox="1">
            <a:spLocks noChangeArrowheads="1"/>
          </p:cNvSpPr>
          <p:nvPr/>
        </p:nvSpPr>
        <p:spPr bwMode="auto">
          <a:xfrm>
            <a:off x="128588" y="5465763"/>
            <a:ext cx="3014662" cy="368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增益分貝</a:t>
            </a:r>
            <a:r>
              <a:rPr kumimoji="0" lang="en-US" altLang="zh-TW" b="1">
                <a:latin typeface="Tw Cen MT" pitchFamily="34" charset="0"/>
                <a:ea typeface="微軟正黑體" pitchFamily="34" charset="-120"/>
              </a:rPr>
              <a:t>(dB) </a:t>
            </a:r>
            <a:r>
              <a:rPr kumimoji="0" lang="zh-TW" altLang="en-US" b="1">
                <a:latin typeface="Tw Cen MT" pitchFamily="34" charset="0"/>
                <a:ea typeface="微軟正黑體" pitchFamily="34" charset="-120"/>
              </a:rPr>
              <a:t>的量測</a:t>
            </a:r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刻度</a:t>
            </a:r>
            <a:r>
              <a:rPr kumimoji="0" lang="en-US" altLang="zh-TW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(</a:t>
            </a:r>
            <a:r>
              <a:rPr kumimoji="0" lang="zh-TW" altLang="en-US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註</a:t>
            </a:r>
            <a:r>
              <a:rPr kumimoji="0" lang="en-US" altLang="zh-TW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)</a:t>
            </a:r>
            <a:endParaRPr kumimoji="0" lang="zh-TW" altLang="en-US">
              <a:solidFill>
                <a:srgbClr val="92D050"/>
              </a:solidFill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14347" name="文字方塊 11"/>
          <p:cNvSpPr txBox="1">
            <a:spLocks noChangeArrowheads="1"/>
          </p:cNvSpPr>
          <p:nvPr/>
        </p:nvSpPr>
        <p:spPr bwMode="auto">
          <a:xfrm>
            <a:off x="4859338" y="5064125"/>
            <a:ext cx="4013200" cy="10779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Tw Cen MT" pitchFamily="34" charset="0"/>
                <a:ea typeface="微軟正黑體" pitchFamily="34" charset="-120"/>
              </a:rPr>
              <a:t>電池檢測指標。紅、黑測棒分別接觸電值持正、負極時，若指針在綠色區，表示電池電力充足，若指針在紅色區，表示電池電力不足，問號區，則表示堪用。</a:t>
            </a:r>
          </a:p>
        </p:txBody>
      </p:sp>
      <p:cxnSp>
        <p:nvCxnSpPr>
          <p:cNvPr id="13" name="肘形接點 12"/>
          <p:cNvCxnSpPr>
            <a:stCxn id="14340" idx="3"/>
          </p:cNvCxnSpPr>
          <p:nvPr/>
        </p:nvCxnSpPr>
        <p:spPr>
          <a:xfrm>
            <a:off x="2786063" y="1082675"/>
            <a:ext cx="1930400" cy="13382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>
            <a:off x="3143250" y="2211388"/>
            <a:ext cx="1428750" cy="569912"/>
          </a:xfrm>
          <a:prstGeom prst="bentConnector3">
            <a:avLst>
              <a:gd name="adj1" fmla="val 2707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肘形接點 14"/>
          <p:cNvCxnSpPr>
            <a:stCxn id="14342" idx="3"/>
          </p:cNvCxnSpPr>
          <p:nvPr/>
        </p:nvCxnSpPr>
        <p:spPr>
          <a:xfrm>
            <a:off x="3000375" y="2973388"/>
            <a:ext cx="2000250" cy="101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肘形接點 15"/>
          <p:cNvCxnSpPr>
            <a:stCxn id="14343" idx="3"/>
          </p:cNvCxnSpPr>
          <p:nvPr/>
        </p:nvCxnSpPr>
        <p:spPr>
          <a:xfrm flipV="1">
            <a:off x="3014663" y="3297238"/>
            <a:ext cx="1985962" cy="4270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肘形接點 16"/>
          <p:cNvCxnSpPr>
            <a:stCxn id="14344" idx="3"/>
          </p:cNvCxnSpPr>
          <p:nvPr/>
        </p:nvCxnSpPr>
        <p:spPr>
          <a:xfrm flipV="1">
            <a:off x="3163888" y="3438525"/>
            <a:ext cx="2212975" cy="901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肘形接點 17"/>
          <p:cNvCxnSpPr/>
          <p:nvPr/>
        </p:nvCxnSpPr>
        <p:spPr>
          <a:xfrm flipV="1">
            <a:off x="2670175" y="3509963"/>
            <a:ext cx="2706688" cy="1554162"/>
          </a:xfrm>
          <a:prstGeom prst="bentConnector3">
            <a:avLst>
              <a:gd name="adj1" fmla="val 64619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肘形接點 18"/>
          <p:cNvCxnSpPr/>
          <p:nvPr/>
        </p:nvCxnSpPr>
        <p:spPr>
          <a:xfrm flipV="1">
            <a:off x="3276600" y="3644900"/>
            <a:ext cx="2519363" cy="20050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5795963" y="3889375"/>
            <a:ext cx="0" cy="1095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rot="5400000">
            <a:off x="7064375" y="1435100"/>
            <a:ext cx="13541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57" name="文字方塊 21"/>
          <p:cNvSpPr txBox="1">
            <a:spLocks noChangeArrowheads="1"/>
          </p:cNvSpPr>
          <p:nvPr/>
        </p:nvSpPr>
        <p:spPr bwMode="auto">
          <a:xfrm>
            <a:off x="6608763" y="112713"/>
            <a:ext cx="2263775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反射鏡： 避免視差造成的判讀誤差</a:t>
            </a:r>
          </a:p>
        </p:txBody>
      </p:sp>
      <p:sp>
        <p:nvSpPr>
          <p:cNvPr id="14358" name="文字方塊 47"/>
          <p:cNvSpPr txBox="1">
            <a:spLocks noChangeArrowheads="1"/>
          </p:cNvSpPr>
          <p:nvPr/>
        </p:nvSpPr>
        <p:spPr bwMode="auto">
          <a:xfrm>
            <a:off x="138113" y="6153150"/>
            <a:ext cx="849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註</a:t>
            </a:r>
            <a:r>
              <a:rPr kumimoji="0" lang="en-US" altLang="zh-TW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在電子工程領域，放大器增益使用的就是</a:t>
            </a:r>
            <a:r>
              <a:rPr kumimoji="0" lang="en-US" altLang="zh-TW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dB</a:t>
            </a:r>
            <a:r>
              <a:rPr kumimoji="0" lang="zh-TW" altLang="en-US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（分貝）。放大器輸出與輸入的比值為放大倍數，單位是“倍”，如</a:t>
            </a:r>
            <a:r>
              <a:rPr kumimoji="0" lang="en-US" altLang="zh-TW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10</a:t>
            </a:r>
            <a:r>
              <a:rPr kumimoji="0" lang="zh-TW" altLang="en-US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倍放大器，</a:t>
            </a:r>
            <a:r>
              <a:rPr kumimoji="0" lang="en-US" altLang="zh-TW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100</a:t>
            </a:r>
            <a:r>
              <a:rPr kumimoji="0" lang="zh-TW" altLang="en-US">
                <a:solidFill>
                  <a:srgbClr val="92D050"/>
                </a:solidFill>
                <a:latin typeface="Tw Cen MT" pitchFamily="34" charset="0"/>
                <a:ea typeface="微軟正黑體" pitchFamily="34" charset="-120"/>
              </a:rPr>
              <a:t>倍放大器。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rgbClr val="00B0F0"/>
                </a:solidFill>
              </a:rPr>
              <a:t>歸零</a:t>
            </a:r>
            <a:r>
              <a:rPr lang="en-US" altLang="zh-TW" sz="2800" smtClean="0">
                <a:solidFill>
                  <a:srgbClr val="00B0F0"/>
                </a:solidFill>
              </a:rPr>
              <a:t>(</a:t>
            </a:r>
            <a:r>
              <a:rPr lang="zh-TW" altLang="en-US" sz="2800" smtClean="0">
                <a:solidFill>
                  <a:srgbClr val="00B0F0"/>
                </a:solidFill>
              </a:rPr>
              <a:t>電流與電壓</a:t>
            </a:r>
            <a:r>
              <a:rPr lang="en-US" altLang="zh-TW" sz="2800" smtClean="0">
                <a:solidFill>
                  <a:srgbClr val="00B0F0"/>
                </a:solidFill>
              </a:rPr>
              <a:t>)</a:t>
            </a:r>
            <a:endParaRPr lang="zh-TW" altLang="en-US" sz="2800" smtClean="0">
              <a:solidFill>
                <a:srgbClr val="00B0F0"/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449580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800" smtClean="0"/>
              <a:t>就像體重機一樣，量測之前一定要歸零，三用電表歸零的方法是使用小號的一字起子，輕輕的調整零點調整螺絲。</a:t>
            </a:r>
            <a:endParaRPr lang="en-US" altLang="zh-TW" sz="2800" smtClean="0"/>
          </a:p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800" b="1" smtClean="0">
                <a:solidFill>
                  <a:srgbClr val="FF0000"/>
                </a:solidFill>
              </a:rPr>
              <a:t>注意！！</a:t>
            </a:r>
            <a:endParaRPr lang="en-US" altLang="zh-TW" sz="2800" b="1" smtClean="0">
              <a:solidFill>
                <a:srgbClr val="FF0000"/>
              </a:solidFill>
            </a:endParaRPr>
          </a:p>
          <a:p>
            <a:pPr marL="822325" lvl="1" indent="-457200" eaLnBrk="1" hangingPunct="1">
              <a:buSzPct val="100000"/>
              <a:buFont typeface="Tw Cen MT" pitchFamily="34" charset="0"/>
              <a:buAutoNum type="arabicPeriod"/>
            </a:pPr>
            <a:r>
              <a:rPr lang="zh-TW" altLang="en-US" sz="2400" smtClean="0"/>
              <a:t>零點適用於電壓檔或是電流檔的歸零，不是歐姆檔。</a:t>
            </a:r>
            <a:endParaRPr lang="en-US" altLang="zh-TW" sz="2400" smtClean="0"/>
          </a:p>
          <a:p>
            <a:pPr marL="822325" lvl="1" indent="-457200" eaLnBrk="1" hangingPunct="1">
              <a:buSzPct val="100000"/>
              <a:buFont typeface="Tw Cen MT" pitchFamily="34" charset="0"/>
              <a:buAutoNum type="arabicPeriod"/>
            </a:pPr>
            <a:r>
              <a:rPr lang="zh-TW" altLang="en-US" sz="2400" smtClean="0"/>
              <a:t>這一顆螺絲是塑膠製品，不要隨便多次的調整。</a:t>
            </a:r>
            <a:endParaRPr lang="en-US" altLang="zh-TW" sz="240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292600"/>
            <a:ext cx="123666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>
          <a:xfrm>
            <a:off x="4906963" y="5013325"/>
            <a:ext cx="2921000" cy="14446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文字方塊 7"/>
          <p:cNvSpPr txBox="1">
            <a:spLocks noChangeArrowheads="1"/>
          </p:cNvSpPr>
          <p:nvPr/>
        </p:nvSpPr>
        <p:spPr bwMode="auto">
          <a:xfrm>
            <a:off x="3941763" y="4751388"/>
            <a:ext cx="94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>
                <a:solidFill>
                  <a:srgbClr val="FF0000"/>
                </a:solidFill>
                <a:latin typeface="Tw Cen MT" pitchFamily="34" charset="0"/>
                <a:ea typeface="微軟正黑體" pitchFamily="34" charset="-120"/>
              </a:rPr>
              <a:t>零點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rgbClr val="00B0F0"/>
                </a:solidFill>
              </a:rPr>
              <a:t>歐姆檔歸零方式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449580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800" smtClean="0"/>
              <a:t>上面教導電壓檔或是電流檔的歸零，這邊要教歐姆檔的歸零：將兩支測棒接在一起，輕輕調整電阻歸零的旋鈕，讓指針歸零，即電阻值為零。</a:t>
            </a:r>
            <a:endParaRPr lang="en-US" altLang="zh-TW" sz="2800" smtClean="0"/>
          </a:p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800" b="1" smtClean="0">
                <a:solidFill>
                  <a:srgbClr val="FF0000"/>
                </a:solidFill>
              </a:rPr>
              <a:t>注意：</a:t>
            </a:r>
            <a:endParaRPr lang="en-US" altLang="zh-TW" sz="2800" b="1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None/>
            </a:pPr>
            <a:r>
              <a:rPr lang="en-US" altLang="zh-TW" sz="2800" smtClean="0">
                <a:solidFill>
                  <a:srgbClr val="FF0000"/>
                </a:solidFill>
              </a:rPr>
              <a:t>	</a:t>
            </a:r>
            <a:r>
              <a:rPr lang="zh-TW" altLang="en-US" sz="2800" smtClean="0">
                <a:solidFill>
                  <a:srgbClr val="FF0000"/>
                </a:solidFill>
              </a:rPr>
              <a:t>只要換到其它的歐姆檔位，就必須再重新歸零一次。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p"/>
            </a:pPr>
            <a:endParaRPr lang="zh-TW" altLang="en-US" sz="2800" smtClean="0"/>
          </a:p>
          <a:p>
            <a:pPr eaLnBrk="1" hangingPunct="1"/>
            <a:endParaRPr lang="zh-TW" altLang="en-US" sz="280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071938"/>
            <a:ext cx="1811337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單箭頭接點 4"/>
          <p:cNvCxnSpPr/>
          <p:nvPr/>
        </p:nvCxnSpPr>
        <p:spPr>
          <a:xfrm>
            <a:off x="4857750" y="5643563"/>
            <a:ext cx="2922588" cy="14446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文字方塊 5"/>
          <p:cNvSpPr txBox="1">
            <a:spLocks noChangeArrowheads="1"/>
          </p:cNvSpPr>
          <p:nvPr/>
        </p:nvSpPr>
        <p:spPr bwMode="auto">
          <a:xfrm>
            <a:off x="3132138" y="5373688"/>
            <a:ext cx="172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>
                <a:latin typeface="Tw Cen MT" pitchFamily="34" charset="0"/>
                <a:ea typeface="微軟正黑體" pitchFamily="34" charset="-120"/>
              </a:rPr>
              <a:t>電阻歸零鈕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二</a:t>
            </a:r>
            <a:r>
              <a:rPr lang="en-US" altLang="zh-TW" smtClean="0"/>
              <a:t>.</a:t>
            </a:r>
            <a:r>
              <a:rPr lang="zh-TW" altLang="en-US" smtClean="0"/>
              <a:t>電阻量測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844675"/>
            <a:ext cx="4356100" cy="4608513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量測待測電阻時，不可外加電源，手指不可與電阻兩端的金屬線碰觸，避免人體的電阻與待測電阻併聯，造成量測的結果會變小。</a:t>
            </a:r>
            <a:endParaRPr lang="en-US" altLang="zh-TW" sz="2400" smtClean="0"/>
          </a:p>
          <a:p>
            <a:pPr eaLnBrk="1" hangingPunct="1"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zh-TW" altLang="en-US" sz="2400" smtClean="0"/>
              <a:t>判讀刻度上的讀值，以第一條刻度尺為準，刻度最左邊是無限大，最右邊是</a:t>
            </a:r>
            <a:r>
              <a:rPr lang="en-US" altLang="zh-TW" sz="2400" smtClean="0"/>
              <a:t>0</a:t>
            </a:r>
            <a:r>
              <a:rPr lang="zh-TW" altLang="en-US" sz="2400" smtClean="0"/>
              <a:t>歐姆，盡量使指針落在刻度尺中間的左右兩側，提高量測的準確度。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492375"/>
            <a:ext cx="4606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單箭頭接點 9"/>
          <p:cNvCxnSpPr/>
          <p:nvPr/>
        </p:nvCxnSpPr>
        <p:spPr>
          <a:xfrm>
            <a:off x="4643438" y="2060575"/>
            <a:ext cx="0" cy="122396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文字方塊 11"/>
          <p:cNvSpPr txBox="1">
            <a:spLocks noChangeArrowheads="1"/>
          </p:cNvSpPr>
          <p:nvPr/>
        </p:nvSpPr>
        <p:spPr bwMode="auto">
          <a:xfrm>
            <a:off x="4643438" y="1989138"/>
            <a:ext cx="172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>
                <a:latin typeface="Tw Cen MT" pitchFamily="34" charset="0"/>
                <a:ea typeface="微軟正黑體" pitchFamily="34" charset="-120"/>
              </a:rPr>
              <a:t>第一刻度尺</a:t>
            </a:r>
          </a:p>
        </p:txBody>
      </p:sp>
      <p:grpSp>
        <p:nvGrpSpPr>
          <p:cNvPr id="17415" name="群組 12"/>
          <p:cNvGrpSpPr>
            <a:grpSpLocks/>
          </p:cNvGrpSpPr>
          <p:nvPr/>
        </p:nvGrpSpPr>
        <p:grpSpPr bwMode="auto">
          <a:xfrm>
            <a:off x="4572000" y="3284538"/>
            <a:ext cx="720725" cy="504825"/>
            <a:chOff x="427802" y="5357826"/>
            <a:chExt cx="573092" cy="501654"/>
          </a:xfrm>
        </p:grpSpPr>
        <p:cxnSp>
          <p:nvCxnSpPr>
            <p:cNvPr id="14" name="直線接點 13"/>
            <p:cNvCxnSpPr/>
            <p:nvPr/>
          </p:nvCxnSpPr>
          <p:spPr>
            <a:xfrm rot="5400000">
              <a:off x="177606" y="5608022"/>
              <a:ext cx="501654" cy="12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427802" y="5357826"/>
              <a:ext cx="573092" cy="31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5400000">
              <a:off x="749436" y="5608022"/>
              <a:ext cx="501654" cy="12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427802" y="5856325"/>
              <a:ext cx="573092" cy="31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2904</TotalTime>
  <Words>3654</Words>
  <Application>Microsoft Office PowerPoint</Application>
  <PresentationFormat>如螢幕大小 (4:3)</PresentationFormat>
  <Paragraphs>414</Paragraphs>
  <Slides>51</Slides>
  <Notes>50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5" baseType="lpstr">
      <vt:lpstr>Arial</vt:lpstr>
      <vt:lpstr>新細明體</vt:lpstr>
      <vt:lpstr>Tw Cen MT</vt:lpstr>
      <vt:lpstr>微軟正黑體</vt:lpstr>
      <vt:lpstr>Wingdings</vt:lpstr>
      <vt:lpstr>Wingdings 2</vt:lpstr>
      <vt:lpstr>Calibri</vt:lpstr>
      <vt:lpstr>Perpetua</vt:lpstr>
      <vt:lpstr>標楷體</vt:lpstr>
      <vt:lpstr>AR MinchoL JIS</vt:lpstr>
      <vt:lpstr>Symbol</vt:lpstr>
      <vt:lpstr>Times New Roman</vt:lpstr>
      <vt:lpstr>Tahoma</vt:lpstr>
      <vt:lpstr>中庸</vt:lpstr>
      <vt:lpstr>三用電表</vt:lpstr>
      <vt:lpstr>一.三用電表介紹</vt:lpstr>
      <vt:lpstr>三用電表面板的簡介</vt:lpstr>
      <vt:lpstr>檔位選擇說明</vt:lpstr>
      <vt:lpstr>投影片 5</vt:lpstr>
      <vt:lpstr>認識電表的刻度板</vt:lpstr>
      <vt:lpstr>歸零(電流與電壓)</vt:lpstr>
      <vt:lpstr>歐姆檔歸零方式</vt:lpstr>
      <vt:lpstr>二.電阻量測</vt:lpstr>
      <vt:lpstr>電阻值判讀</vt:lpstr>
      <vt:lpstr>三.麵包板檢測</vt:lpstr>
      <vt:lpstr>麵包板檢測</vt:lpstr>
      <vt:lpstr>四.電阻量測練習</vt:lpstr>
      <vt:lpstr>五.直流電壓量測</vt:lpstr>
      <vt:lpstr>直流電壓量值判讀</vt:lpstr>
      <vt:lpstr>六.直流電壓量測練習</vt:lpstr>
      <vt:lpstr>七.直流電流量測</vt:lpstr>
      <vt:lpstr>直流電流量值判讀</vt:lpstr>
      <vt:lpstr>八.直流電流量測練習</vt:lpstr>
      <vt:lpstr>投影片 20</vt:lpstr>
      <vt:lpstr>七.交流電壓量測</vt:lpstr>
      <vt:lpstr>交流電壓量值判讀</vt:lpstr>
      <vt:lpstr>八.交流電壓量測練習</vt:lpstr>
      <vt:lpstr>九.RMS,ACV,DCV的介紹</vt:lpstr>
      <vt:lpstr>十.PN簡介與量測</vt:lpstr>
      <vt:lpstr>PN量測</vt:lpstr>
      <vt:lpstr>二極體練習</vt:lpstr>
      <vt:lpstr>二極體練習</vt:lpstr>
      <vt:lpstr>二極體練習</vt:lpstr>
      <vt:lpstr>半波整流</vt:lpstr>
      <vt:lpstr>十一.電晶體量測 (optional，電機、物理、光電)</vt:lpstr>
      <vt:lpstr>投影片 32</vt:lpstr>
      <vt:lpstr>投影片 33</vt:lpstr>
      <vt:lpstr>例子</vt:lpstr>
      <vt:lpstr>判斷NPN或PNP型</vt:lpstr>
      <vt:lpstr>判斷BE極</vt:lpstr>
      <vt:lpstr>電晶體練習</vt:lpstr>
      <vt:lpstr>十二.總練習</vt:lpstr>
      <vt:lpstr>總練習(全波整流)</vt:lpstr>
      <vt:lpstr>額外練習</vt:lpstr>
      <vt:lpstr>全波整流</vt:lpstr>
      <vt:lpstr> 附錄一 </vt:lpstr>
      <vt:lpstr>附錄二</vt:lpstr>
      <vt:lpstr> 附錄三：解構三用電表 </vt:lpstr>
      <vt:lpstr>達松發可動線圈 D’Arsonval movement Coil</vt:lpstr>
      <vt:lpstr> 達松發可動線圈檢流計的工作原理 </vt:lpstr>
      <vt:lpstr>投影片 47</vt:lpstr>
      <vt:lpstr>投影片 48</vt:lpstr>
      <vt:lpstr>電壓測量: 伏特計(V, Voltmeter)/電壓計(Potentometer)</vt:lpstr>
      <vt:lpstr>投影片 50</vt:lpstr>
      <vt:lpstr> 電阻測量:  歐姆計(O, Ohmmeter)/電阻計(Resistancemeter)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三用電表</dc:title>
  <dc:creator>BigBai</dc:creator>
  <cp:lastModifiedBy>win</cp:lastModifiedBy>
  <cp:revision>108</cp:revision>
  <dcterms:created xsi:type="dcterms:W3CDTF">2014-02-03T10:54:03Z</dcterms:created>
  <dcterms:modified xsi:type="dcterms:W3CDTF">2016-01-21T08:57:31Z</dcterms:modified>
</cp:coreProperties>
</file>